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16" r:id="rId1"/>
  </p:sldMasterIdLst>
  <p:sldIdLst>
    <p:sldId id="257" r:id="rId2"/>
    <p:sldId id="258" r:id="rId3"/>
    <p:sldId id="274" r:id="rId4"/>
    <p:sldId id="275" r:id="rId5"/>
    <p:sldId id="260" r:id="rId6"/>
    <p:sldId id="282" r:id="rId7"/>
    <p:sldId id="276" r:id="rId8"/>
    <p:sldId id="278" r:id="rId9"/>
    <p:sldId id="277" r:id="rId10"/>
    <p:sldId id="279" r:id="rId11"/>
    <p:sldId id="28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81" r:id="rId21"/>
    <p:sldId id="269" r:id="rId22"/>
    <p:sldId id="270" r:id="rId23"/>
    <p:sldId id="271" r:id="rId24"/>
    <p:sldId id="272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0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2962C52-3617-4647-AFBF-4621D70ECF90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F67A1CCF-5B0C-43F3-933A-1738E5A0C1AE}">
      <dgm:prSet phldrT="[Text]"/>
      <dgm:spPr/>
      <dgm:t>
        <a:bodyPr/>
        <a:lstStyle/>
        <a:p>
          <a:r>
            <a:rPr lang="id-ID" dirty="0"/>
            <a:t>Teori pemrograman genetika </a:t>
          </a:r>
        </a:p>
      </dgm:t>
    </dgm:pt>
    <dgm:pt modelId="{68894EF7-2274-4FCC-97F7-53FD65BE1FFD}" type="parTrans" cxnId="{B4866B22-3F5D-466C-99F8-EF347B966D99}">
      <dgm:prSet/>
      <dgm:spPr/>
      <dgm:t>
        <a:bodyPr/>
        <a:lstStyle/>
        <a:p>
          <a:endParaRPr lang="id-ID"/>
        </a:p>
      </dgm:t>
    </dgm:pt>
    <dgm:pt modelId="{EA60A878-358B-4C0D-8E1B-0320081D1974}" type="sibTrans" cxnId="{B4866B22-3F5D-466C-99F8-EF347B966D99}">
      <dgm:prSet/>
      <dgm:spPr/>
      <dgm:t>
        <a:bodyPr/>
        <a:lstStyle/>
        <a:p>
          <a:endParaRPr lang="id-ID"/>
        </a:p>
      </dgm:t>
    </dgm:pt>
    <dgm:pt modelId="{8FE6F967-3D22-4058-9CBA-C2FA42CA5606}">
      <dgm:prSet phldrT="[Text]"/>
      <dgm:spPr/>
      <dgm:t>
        <a:bodyPr/>
        <a:lstStyle/>
        <a:p>
          <a:r>
            <a:rPr lang="id-ID" dirty="0"/>
            <a:t>teori senescence terprogram</a:t>
          </a:r>
        </a:p>
      </dgm:t>
    </dgm:pt>
    <dgm:pt modelId="{27430F88-662E-4952-A52D-3EB6B9774B51}" type="parTrans" cxnId="{58C307CB-0612-47B6-828D-8139C8AD0735}">
      <dgm:prSet/>
      <dgm:spPr/>
      <dgm:t>
        <a:bodyPr/>
        <a:lstStyle/>
        <a:p>
          <a:endParaRPr lang="id-ID"/>
        </a:p>
      </dgm:t>
    </dgm:pt>
    <dgm:pt modelId="{ED1A516F-ADC7-4066-8394-DF0368BD28FF}" type="sibTrans" cxnId="{58C307CB-0612-47B6-828D-8139C8AD0735}">
      <dgm:prSet/>
      <dgm:spPr/>
      <dgm:t>
        <a:bodyPr/>
        <a:lstStyle/>
        <a:p>
          <a:endParaRPr lang="id-ID"/>
        </a:p>
      </dgm:t>
    </dgm:pt>
    <dgm:pt modelId="{FE3C8279-5338-493D-BB48-FD37F0D8A167}">
      <dgm:prSet phldrT="[Text]"/>
      <dgm:spPr/>
      <dgm:t>
        <a:bodyPr/>
        <a:lstStyle/>
        <a:p>
          <a:r>
            <a:rPr lang="id-ID" dirty="0"/>
            <a:t>teori endokrin </a:t>
          </a:r>
        </a:p>
      </dgm:t>
    </dgm:pt>
    <dgm:pt modelId="{3DA72CC1-B78E-4B9A-8FE4-807ED5F46655}" type="parTrans" cxnId="{AB95F939-B2C0-4A91-8F7D-509FF7728987}">
      <dgm:prSet/>
      <dgm:spPr/>
      <dgm:t>
        <a:bodyPr/>
        <a:lstStyle/>
        <a:p>
          <a:endParaRPr lang="id-ID"/>
        </a:p>
      </dgm:t>
    </dgm:pt>
    <dgm:pt modelId="{8E305180-907A-4595-94F9-B14AAA8F139A}" type="sibTrans" cxnId="{AB95F939-B2C0-4A91-8F7D-509FF7728987}">
      <dgm:prSet/>
      <dgm:spPr/>
      <dgm:t>
        <a:bodyPr/>
        <a:lstStyle/>
        <a:p>
          <a:endParaRPr lang="id-ID"/>
        </a:p>
      </dgm:t>
    </dgm:pt>
    <dgm:pt modelId="{8C6407C9-A816-4850-AE4F-985DD200D66B}">
      <dgm:prSet phldrT="[Text]"/>
      <dgm:spPr/>
      <dgm:t>
        <a:bodyPr/>
        <a:lstStyle/>
        <a:p>
          <a:r>
            <a:rPr lang="id-ID" dirty="0"/>
            <a:t>Teori tingkat variabel</a:t>
          </a:r>
        </a:p>
      </dgm:t>
    </dgm:pt>
    <dgm:pt modelId="{766D2E5D-75AF-4183-8132-DD45715B9417}" type="parTrans" cxnId="{61E94128-1BB7-4263-BA1E-FDA2B8573B66}">
      <dgm:prSet/>
      <dgm:spPr/>
      <dgm:t>
        <a:bodyPr/>
        <a:lstStyle/>
        <a:p>
          <a:endParaRPr lang="id-ID"/>
        </a:p>
      </dgm:t>
    </dgm:pt>
    <dgm:pt modelId="{8B217BC8-04E6-47CD-B1A4-1164EF5388E9}" type="sibTrans" cxnId="{61E94128-1BB7-4263-BA1E-FDA2B8573B66}">
      <dgm:prSet/>
      <dgm:spPr/>
      <dgm:t>
        <a:bodyPr/>
        <a:lstStyle/>
        <a:p>
          <a:endParaRPr lang="id-ID"/>
        </a:p>
      </dgm:t>
    </dgm:pt>
    <dgm:pt modelId="{F84CF6AC-FA3D-475A-8790-FED54B84162C}">
      <dgm:prSet phldrT="[Text]"/>
      <dgm:spPr/>
      <dgm:t>
        <a:bodyPr/>
        <a:lstStyle/>
        <a:p>
          <a:r>
            <a:rPr lang="id-ID" dirty="0"/>
            <a:t>teori wear and tear</a:t>
          </a:r>
        </a:p>
      </dgm:t>
    </dgm:pt>
    <dgm:pt modelId="{25DB5CB1-BBC1-4481-9DF0-CBAA9CF5849F}" type="parTrans" cxnId="{25E5641E-98FE-4F94-982F-E77C3DECE58C}">
      <dgm:prSet/>
      <dgm:spPr/>
      <dgm:t>
        <a:bodyPr/>
        <a:lstStyle/>
        <a:p>
          <a:endParaRPr lang="id-ID"/>
        </a:p>
      </dgm:t>
    </dgm:pt>
    <dgm:pt modelId="{6BA724CB-0687-4D16-9F00-ECBAD0BFC75A}" type="sibTrans" cxnId="{25E5641E-98FE-4F94-982F-E77C3DECE58C}">
      <dgm:prSet/>
      <dgm:spPr/>
      <dgm:t>
        <a:bodyPr/>
        <a:lstStyle/>
        <a:p>
          <a:endParaRPr lang="id-ID"/>
        </a:p>
      </dgm:t>
    </dgm:pt>
    <dgm:pt modelId="{50D3CF0F-7E1D-46CA-83EA-7169C03A9DB0}">
      <dgm:prSet phldrT="[Text]"/>
      <dgm:spPr/>
      <dgm:t>
        <a:bodyPr/>
        <a:lstStyle/>
        <a:p>
          <a:r>
            <a:rPr lang="id-ID" dirty="0"/>
            <a:t>teori radikal bebas</a:t>
          </a:r>
        </a:p>
      </dgm:t>
    </dgm:pt>
    <dgm:pt modelId="{4DD0FB28-8663-4067-A37F-ADBC85F3994A}" type="parTrans" cxnId="{5C002C22-1C39-4108-9993-ECD52D86671E}">
      <dgm:prSet/>
      <dgm:spPr/>
      <dgm:t>
        <a:bodyPr/>
        <a:lstStyle/>
        <a:p>
          <a:endParaRPr lang="id-ID"/>
        </a:p>
      </dgm:t>
    </dgm:pt>
    <dgm:pt modelId="{DB78BE60-27CE-4F83-93DD-6ABFDE46C75A}" type="sibTrans" cxnId="{5C002C22-1C39-4108-9993-ECD52D86671E}">
      <dgm:prSet/>
      <dgm:spPr/>
      <dgm:t>
        <a:bodyPr/>
        <a:lstStyle/>
        <a:p>
          <a:endParaRPr lang="id-ID"/>
        </a:p>
      </dgm:t>
    </dgm:pt>
    <dgm:pt modelId="{8AECD36E-949A-4306-B608-B8A8CB072569}">
      <dgm:prSet phldrT="[Text]"/>
      <dgm:spPr/>
      <dgm:t>
        <a:bodyPr/>
        <a:lstStyle/>
        <a:p>
          <a:r>
            <a:rPr lang="id-ID" dirty="0"/>
            <a:t>teori evolusi</a:t>
          </a:r>
        </a:p>
      </dgm:t>
    </dgm:pt>
    <dgm:pt modelId="{593C2B05-4C10-4088-AC16-FD466C26DB50}" type="parTrans" cxnId="{85D9402F-18C7-4FC0-886B-B067B7F6EEB1}">
      <dgm:prSet/>
      <dgm:spPr/>
      <dgm:t>
        <a:bodyPr/>
        <a:lstStyle/>
        <a:p>
          <a:endParaRPr lang="en-US"/>
        </a:p>
      </dgm:t>
    </dgm:pt>
    <dgm:pt modelId="{2710DBE9-D613-446F-B1CE-26879EDC9BA0}" type="sibTrans" cxnId="{85D9402F-18C7-4FC0-886B-B067B7F6EEB1}">
      <dgm:prSet/>
      <dgm:spPr/>
      <dgm:t>
        <a:bodyPr/>
        <a:lstStyle/>
        <a:p>
          <a:endParaRPr lang="en-US"/>
        </a:p>
      </dgm:t>
    </dgm:pt>
    <dgm:pt modelId="{1D22CC73-2967-4DEA-8996-5928A94F1CB7}">
      <dgm:prSet phldrT="[Text]"/>
      <dgm:spPr/>
      <dgm:t>
        <a:bodyPr/>
        <a:lstStyle/>
        <a:p>
          <a:r>
            <a:rPr lang="id-ID" dirty="0"/>
            <a:t>teori autoimun</a:t>
          </a:r>
        </a:p>
      </dgm:t>
    </dgm:pt>
    <dgm:pt modelId="{06F0A45D-87FF-4666-A74F-1910A2E3FE5D}" type="parTrans" cxnId="{B58BDC18-9DA0-4CCF-ADF1-5BA9D7B50A96}">
      <dgm:prSet/>
      <dgm:spPr/>
      <dgm:t>
        <a:bodyPr/>
        <a:lstStyle/>
        <a:p>
          <a:endParaRPr lang="en-US"/>
        </a:p>
      </dgm:t>
    </dgm:pt>
    <dgm:pt modelId="{7EF8E3B8-2A06-4ED7-9A98-BA957F769BC9}" type="sibTrans" cxnId="{B58BDC18-9DA0-4CCF-ADF1-5BA9D7B50A96}">
      <dgm:prSet/>
      <dgm:spPr/>
      <dgm:t>
        <a:bodyPr/>
        <a:lstStyle/>
        <a:p>
          <a:endParaRPr lang="en-US"/>
        </a:p>
      </dgm:t>
    </dgm:pt>
    <dgm:pt modelId="{E0DF75B2-A07A-402C-9EDE-7C9A89D33AB9}">
      <dgm:prSet phldrT="[Text]"/>
      <dgm:spPr/>
      <dgm:t>
        <a:bodyPr/>
        <a:lstStyle/>
        <a:p>
          <a:r>
            <a:rPr lang="id-ID" dirty="0"/>
            <a:t>teori tingkat kehidupan</a:t>
          </a:r>
        </a:p>
      </dgm:t>
    </dgm:pt>
    <dgm:pt modelId="{50A49AA2-58EA-465F-B1F0-A38AE81C338B}" type="parTrans" cxnId="{85E42F74-5B4F-4620-9A69-BB03F402BDC8}">
      <dgm:prSet/>
      <dgm:spPr/>
      <dgm:t>
        <a:bodyPr/>
        <a:lstStyle/>
        <a:p>
          <a:endParaRPr lang="en-US"/>
        </a:p>
      </dgm:t>
    </dgm:pt>
    <dgm:pt modelId="{02AA1213-D87E-43A1-94ED-D1E65851C8EB}" type="sibTrans" cxnId="{85E42F74-5B4F-4620-9A69-BB03F402BDC8}">
      <dgm:prSet/>
      <dgm:spPr/>
      <dgm:t>
        <a:bodyPr/>
        <a:lstStyle/>
        <a:p>
          <a:endParaRPr lang="en-US"/>
        </a:p>
      </dgm:t>
    </dgm:pt>
    <dgm:pt modelId="{B9538FA8-04D7-4B85-962A-10E089E6E10B}" type="pres">
      <dgm:prSet presAssocID="{F2962C52-3617-4647-AFBF-4621D70ECF9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49FAA03-8484-46DC-8FD9-FB02B99D029A}" type="pres">
      <dgm:prSet presAssocID="{F67A1CCF-5B0C-43F3-933A-1738E5A0C1AE}" presName="root" presStyleCnt="0"/>
      <dgm:spPr/>
    </dgm:pt>
    <dgm:pt modelId="{CB25CDEC-C844-401C-B2CB-091BF9D40699}" type="pres">
      <dgm:prSet presAssocID="{F67A1CCF-5B0C-43F3-933A-1738E5A0C1AE}" presName="rootComposite" presStyleCnt="0"/>
      <dgm:spPr/>
    </dgm:pt>
    <dgm:pt modelId="{5E303641-190D-41A2-B43B-7C35FDD619F1}" type="pres">
      <dgm:prSet presAssocID="{F67A1CCF-5B0C-43F3-933A-1738E5A0C1AE}" presName="rootText" presStyleLbl="node1" presStyleIdx="0" presStyleCnt="2" custLinFactNeighborX="3370" custLinFactNeighborY="8087"/>
      <dgm:spPr/>
    </dgm:pt>
    <dgm:pt modelId="{52C7A53C-4230-44C0-A49A-5BE95FBD92D2}" type="pres">
      <dgm:prSet presAssocID="{F67A1CCF-5B0C-43F3-933A-1738E5A0C1AE}" presName="rootConnector" presStyleLbl="node1" presStyleIdx="0" presStyleCnt="2"/>
      <dgm:spPr/>
    </dgm:pt>
    <dgm:pt modelId="{2A6A8DE5-B507-4F7C-8279-13ACBEA4756B}" type="pres">
      <dgm:prSet presAssocID="{F67A1CCF-5B0C-43F3-933A-1738E5A0C1AE}" presName="childShape" presStyleCnt="0"/>
      <dgm:spPr/>
    </dgm:pt>
    <dgm:pt modelId="{A01155E9-98B7-4421-A62E-441ABDDEE961}" type="pres">
      <dgm:prSet presAssocID="{27430F88-662E-4952-A52D-3EB6B9774B51}" presName="Name13" presStyleLbl="parChTrans1D2" presStyleIdx="0" presStyleCnt="7"/>
      <dgm:spPr/>
    </dgm:pt>
    <dgm:pt modelId="{4349A67F-9B6A-44AB-8D1E-82EED4C9E28A}" type="pres">
      <dgm:prSet presAssocID="{8FE6F967-3D22-4058-9CBA-C2FA42CA5606}" presName="childText" presStyleLbl="bgAcc1" presStyleIdx="0" presStyleCnt="7">
        <dgm:presLayoutVars>
          <dgm:bulletEnabled val="1"/>
        </dgm:presLayoutVars>
      </dgm:prSet>
      <dgm:spPr/>
    </dgm:pt>
    <dgm:pt modelId="{A84C1D42-0AB9-4CB7-8596-F1336607FFC2}" type="pres">
      <dgm:prSet presAssocID="{3DA72CC1-B78E-4B9A-8FE4-807ED5F46655}" presName="Name13" presStyleLbl="parChTrans1D2" presStyleIdx="1" presStyleCnt="7"/>
      <dgm:spPr/>
    </dgm:pt>
    <dgm:pt modelId="{8607E797-BE07-4387-9B40-C46BB0CF783B}" type="pres">
      <dgm:prSet presAssocID="{FE3C8279-5338-493D-BB48-FD37F0D8A167}" presName="childText" presStyleLbl="bgAcc1" presStyleIdx="1" presStyleCnt="7">
        <dgm:presLayoutVars>
          <dgm:bulletEnabled val="1"/>
        </dgm:presLayoutVars>
      </dgm:prSet>
      <dgm:spPr/>
    </dgm:pt>
    <dgm:pt modelId="{6267B08D-B2E5-4B8C-9A47-18B19E0F012E}" type="pres">
      <dgm:prSet presAssocID="{593C2B05-4C10-4088-AC16-FD466C26DB50}" presName="Name13" presStyleLbl="parChTrans1D2" presStyleIdx="2" presStyleCnt="7"/>
      <dgm:spPr/>
    </dgm:pt>
    <dgm:pt modelId="{5BA199A1-A3D4-453E-A242-FDF61CA1B49C}" type="pres">
      <dgm:prSet presAssocID="{8AECD36E-949A-4306-B608-B8A8CB072569}" presName="childText" presStyleLbl="bgAcc1" presStyleIdx="2" presStyleCnt="7">
        <dgm:presLayoutVars>
          <dgm:bulletEnabled val="1"/>
        </dgm:presLayoutVars>
      </dgm:prSet>
      <dgm:spPr/>
    </dgm:pt>
    <dgm:pt modelId="{2203856B-A905-446A-B861-D6952BA9C1B0}" type="pres">
      <dgm:prSet presAssocID="{8C6407C9-A816-4850-AE4F-985DD200D66B}" presName="root" presStyleCnt="0"/>
      <dgm:spPr/>
    </dgm:pt>
    <dgm:pt modelId="{04440965-D9BF-48E3-9D08-29445C32C667}" type="pres">
      <dgm:prSet presAssocID="{8C6407C9-A816-4850-AE4F-985DD200D66B}" presName="rootComposite" presStyleCnt="0"/>
      <dgm:spPr/>
    </dgm:pt>
    <dgm:pt modelId="{238AB30A-2C6F-449B-AC9E-1C8831B56552}" type="pres">
      <dgm:prSet presAssocID="{8C6407C9-A816-4850-AE4F-985DD200D66B}" presName="rootText" presStyleLbl="node1" presStyleIdx="1" presStyleCnt="2"/>
      <dgm:spPr/>
    </dgm:pt>
    <dgm:pt modelId="{432497AF-B222-44F6-AF37-5E69BB5EC8A1}" type="pres">
      <dgm:prSet presAssocID="{8C6407C9-A816-4850-AE4F-985DD200D66B}" presName="rootConnector" presStyleLbl="node1" presStyleIdx="1" presStyleCnt="2"/>
      <dgm:spPr/>
    </dgm:pt>
    <dgm:pt modelId="{12EE7E93-95D7-41D8-ADEF-00DCE578FB96}" type="pres">
      <dgm:prSet presAssocID="{8C6407C9-A816-4850-AE4F-985DD200D66B}" presName="childShape" presStyleCnt="0"/>
      <dgm:spPr/>
    </dgm:pt>
    <dgm:pt modelId="{17597E53-841B-4079-970E-10ADCAC3394C}" type="pres">
      <dgm:prSet presAssocID="{25DB5CB1-BBC1-4481-9DF0-CBAA9CF5849F}" presName="Name13" presStyleLbl="parChTrans1D2" presStyleIdx="3" presStyleCnt="7"/>
      <dgm:spPr/>
    </dgm:pt>
    <dgm:pt modelId="{E7D8C088-FE4E-43E2-A0B3-901D3CB77F4F}" type="pres">
      <dgm:prSet presAssocID="{F84CF6AC-FA3D-475A-8790-FED54B84162C}" presName="childText" presStyleLbl="bgAcc1" presStyleIdx="3" presStyleCnt="7">
        <dgm:presLayoutVars>
          <dgm:bulletEnabled val="1"/>
        </dgm:presLayoutVars>
      </dgm:prSet>
      <dgm:spPr/>
    </dgm:pt>
    <dgm:pt modelId="{B257D690-4510-411F-9B98-452382BB6FF4}" type="pres">
      <dgm:prSet presAssocID="{4DD0FB28-8663-4067-A37F-ADBC85F3994A}" presName="Name13" presStyleLbl="parChTrans1D2" presStyleIdx="4" presStyleCnt="7"/>
      <dgm:spPr/>
    </dgm:pt>
    <dgm:pt modelId="{18361A66-E9C6-403C-8AFC-029D03C176BF}" type="pres">
      <dgm:prSet presAssocID="{50D3CF0F-7E1D-46CA-83EA-7169C03A9DB0}" presName="childText" presStyleLbl="bgAcc1" presStyleIdx="4" presStyleCnt="7">
        <dgm:presLayoutVars>
          <dgm:bulletEnabled val="1"/>
        </dgm:presLayoutVars>
      </dgm:prSet>
      <dgm:spPr/>
    </dgm:pt>
    <dgm:pt modelId="{B885BD6B-6B29-42F5-9E65-88EF652CB715}" type="pres">
      <dgm:prSet presAssocID="{50A49AA2-58EA-465F-B1F0-A38AE81C338B}" presName="Name13" presStyleLbl="parChTrans1D2" presStyleIdx="5" presStyleCnt="7"/>
      <dgm:spPr/>
    </dgm:pt>
    <dgm:pt modelId="{698D6289-31B4-4B4A-AEC0-DB4F6D5F523C}" type="pres">
      <dgm:prSet presAssocID="{E0DF75B2-A07A-402C-9EDE-7C9A89D33AB9}" presName="childText" presStyleLbl="bgAcc1" presStyleIdx="5" presStyleCnt="7">
        <dgm:presLayoutVars>
          <dgm:bulletEnabled val="1"/>
        </dgm:presLayoutVars>
      </dgm:prSet>
      <dgm:spPr/>
    </dgm:pt>
    <dgm:pt modelId="{E4BD0CE9-6309-4A61-B531-BDC1471AD6C9}" type="pres">
      <dgm:prSet presAssocID="{06F0A45D-87FF-4666-A74F-1910A2E3FE5D}" presName="Name13" presStyleLbl="parChTrans1D2" presStyleIdx="6" presStyleCnt="7"/>
      <dgm:spPr/>
    </dgm:pt>
    <dgm:pt modelId="{556C4451-E914-48AB-B526-7860B1DD4462}" type="pres">
      <dgm:prSet presAssocID="{1D22CC73-2967-4DEA-8996-5928A94F1CB7}" presName="childText" presStyleLbl="bgAcc1" presStyleIdx="6" presStyleCnt="7">
        <dgm:presLayoutVars>
          <dgm:bulletEnabled val="1"/>
        </dgm:presLayoutVars>
      </dgm:prSet>
      <dgm:spPr/>
    </dgm:pt>
  </dgm:ptLst>
  <dgm:cxnLst>
    <dgm:cxn modelId="{91FC8D01-18ED-4B7C-AC56-69AFBDA41BDB}" type="presOf" srcId="{4DD0FB28-8663-4067-A37F-ADBC85F3994A}" destId="{B257D690-4510-411F-9B98-452382BB6FF4}" srcOrd="0" destOrd="0" presId="urn:microsoft.com/office/officeart/2005/8/layout/hierarchy3"/>
    <dgm:cxn modelId="{85A42F14-FAF6-41FE-B9B6-188BDCCB09A1}" type="presOf" srcId="{F67A1CCF-5B0C-43F3-933A-1738E5A0C1AE}" destId="{52C7A53C-4230-44C0-A49A-5BE95FBD92D2}" srcOrd="1" destOrd="0" presId="urn:microsoft.com/office/officeart/2005/8/layout/hierarchy3"/>
    <dgm:cxn modelId="{B58BDC18-9DA0-4CCF-ADF1-5BA9D7B50A96}" srcId="{8C6407C9-A816-4850-AE4F-985DD200D66B}" destId="{1D22CC73-2967-4DEA-8996-5928A94F1CB7}" srcOrd="3" destOrd="0" parTransId="{06F0A45D-87FF-4666-A74F-1910A2E3FE5D}" sibTransId="{7EF8E3B8-2A06-4ED7-9A98-BA957F769BC9}"/>
    <dgm:cxn modelId="{25E5641E-98FE-4F94-982F-E77C3DECE58C}" srcId="{8C6407C9-A816-4850-AE4F-985DD200D66B}" destId="{F84CF6AC-FA3D-475A-8790-FED54B84162C}" srcOrd="0" destOrd="0" parTransId="{25DB5CB1-BBC1-4481-9DF0-CBAA9CF5849F}" sibTransId="{6BA724CB-0687-4D16-9F00-ECBAD0BFC75A}"/>
    <dgm:cxn modelId="{5C002C22-1C39-4108-9993-ECD52D86671E}" srcId="{8C6407C9-A816-4850-AE4F-985DD200D66B}" destId="{50D3CF0F-7E1D-46CA-83EA-7169C03A9DB0}" srcOrd="1" destOrd="0" parTransId="{4DD0FB28-8663-4067-A37F-ADBC85F3994A}" sibTransId="{DB78BE60-27CE-4F83-93DD-6ABFDE46C75A}"/>
    <dgm:cxn modelId="{B4866B22-3F5D-466C-99F8-EF347B966D99}" srcId="{F2962C52-3617-4647-AFBF-4621D70ECF90}" destId="{F67A1CCF-5B0C-43F3-933A-1738E5A0C1AE}" srcOrd="0" destOrd="0" parTransId="{68894EF7-2274-4FCC-97F7-53FD65BE1FFD}" sibTransId="{EA60A878-358B-4C0D-8E1B-0320081D1974}"/>
    <dgm:cxn modelId="{788AE923-EDD7-460C-AEE1-8A9FB468F5B5}" type="presOf" srcId="{27430F88-662E-4952-A52D-3EB6B9774B51}" destId="{A01155E9-98B7-4421-A62E-441ABDDEE961}" srcOrd="0" destOrd="0" presId="urn:microsoft.com/office/officeart/2005/8/layout/hierarchy3"/>
    <dgm:cxn modelId="{61E94128-1BB7-4263-BA1E-FDA2B8573B66}" srcId="{F2962C52-3617-4647-AFBF-4621D70ECF90}" destId="{8C6407C9-A816-4850-AE4F-985DD200D66B}" srcOrd="1" destOrd="0" parTransId="{766D2E5D-75AF-4183-8132-DD45715B9417}" sibTransId="{8B217BC8-04E6-47CD-B1A4-1164EF5388E9}"/>
    <dgm:cxn modelId="{9C3FEC2D-1681-4896-A34E-4645E2AF4EDB}" type="presOf" srcId="{8FE6F967-3D22-4058-9CBA-C2FA42CA5606}" destId="{4349A67F-9B6A-44AB-8D1E-82EED4C9E28A}" srcOrd="0" destOrd="0" presId="urn:microsoft.com/office/officeart/2005/8/layout/hierarchy3"/>
    <dgm:cxn modelId="{85D9402F-18C7-4FC0-886B-B067B7F6EEB1}" srcId="{F67A1CCF-5B0C-43F3-933A-1738E5A0C1AE}" destId="{8AECD36E-949A-4306-B608-B8A8CB072569}" srcOrd="2" destOrd="0" parTransId="{593C2B05-4C10-4088-AC16-FD466C26DB50}" sibTransId="{2710DBE9-D613-446F-B1CE-26879EDC9BA0}"/>
    <dgm:cxn modelId="{AB95F939-B2C0-4A91-8F7D-509FF7728987}" srcId="{F67A1CCF-5B0C-43F3-933A-1738E5A0C1AE}" destId="{FE3C8279-5338-493D-BB48-FD37F0D8A167}" srcOrd="1" destOrd="0" parTransId="{3DA72CC1-B78E-4B9A-8FE4-807ED5F46655}" sibTransId="{8E305180-907A-4595-94F9-B14AAA8F139A}"/>
    <dgm:cxn modelId="{05A75A65-3B4D-4696-942B-8724A5020CA8}" type="presOf" srcId="{25DB5CB1-BBC1-4481-9DF0-CBAA9CF5849F}" destId="{17597E53-841B-4079-970E-10ADCAC3394C}" srcOrd="0" destOrd="0" presId="urn:microsoft.com/office/officeart/2005/8/layout/hierarchy3"/>
    <dgm:cxn modelId="{E9E59A4A-22D0-4F43-A6C7-F7FCBED5A1F0}" type="presOf" srcId="{50D3CF0F-7E1D-46CA-83EA-7169C03A9DB0}" destId="{18361A66-E9C6-403C-8AFC-029D03C176BF}" srcOrd="0" destOrd="0" presId="urn:microsoft.com/office/officeart/2005/8/layout/hierarchy3"/>
    <dgm:cxn modelId="{034DC573-5C35-42E4-917E-F71CB1EDA9BC}" type="presOf" srcId="{FE3C8279-5338-493D-BB48-FD37F0D8A167}" destId="{8607E797-BE07-4387-9B40-C46BB0CF783B}" srcOrd="0" destOrd="0" presId="urn:microsoft.com/office/officeart/2005/8/layout/hierarchy3"/>
    <dgm:cxn modelId="{C768F053-6F14-426D-A398-2FD9B02801AC}" type="presOf" srcId="{E0DF75B2-A07A-402C-9EDE-7C9A89D33AB9}" destId="{698D6289-31B4-4B4A-AEC0-DB4F6D5F523C}" srcOrd="0" destOrd="0" presId="urn:microsoft.com/office/officeart/2005/8/layout/hierarchy3"/>
    <dgm:cxn modelId="{85E42F74-5B4F-4620-9A69-BB03F402BDC8}" srcId="{8C6407C9-A816-4850-AE4F-985DD200D66B}" destId="{E0DF75B2-A07A-402C-9EDE-7C9A89D33AB9}" srcOrd="2" destOrd="0" parTransId="{50A49AA2-58EA-465F-B1F0-A38AE81C338B}" sibTransId="{02AA1213-D87E-43A1-94ED-D1E65851C8EB}"/>
    <dgm:cxn modelId="{69C57F5A-958D-498C-8960-AAC17AF24AF6}" type="presOf" srcId="{1D22CC73-2967-4DEA-8996-5928A94F1CB7}" destId="{556C4451-E914-48AB-B526-7860B1DD4462}" srcOrd="0" destOrd="0" presId="urn:microsoft.com/office/officeart/2005/8/layout/hierarchy3"/>
    <dgm:cxn modelId="{407BF183-9B3E-4FBD-8534-B0D15A5B229C}" type="presOf" srcId="{06F0A45D-87FF-4666-A74F-1910A2E3FE5D}" destId="{E4BD0CE9-6309-4A61-B531-BDC1471AD6C9}" srcOrd="0" destOrd="0" presId="urn:microsoft.com/office/officeart/2005/8/layout/hierarchy3"/>
    <dgm:cxn modelId="{A8FE0784-6461-4724-8069-13E271CBE99F}" type="presOf" srcId="{F67A1CCF-5B0C-43F3-933A-1738E5A0C1AE}" destId="{5E303641-190D-41A2-B43B-7C35FDD619F1}" srcOrd="0" destOrd="0" presId="urn:microsoft.com/office/officeart/2005/8/layout/hierarchy3"/>
    <dgm:cxn modelId="{CF7D6B85-F837-45FE-A5C9-8793AF4B5F69}" type="presOf" srcId="{3DA72CC1-B78E-4B9A-8FE4-807ED5F46655}" destId="{A84C1D42-0AB9-4CB7-8596-F1336607FFC2}" srcOrd="0" destOrd="0" presId="urn:microsoft.com/office/officeart/2005/8/layout/hierarchy3"/>
    <dgm:cxn modelId="{4C40168B-617F-42CD-82B7-1BDD455C4388}" type="presOf" srcId="{593C2B05-4C10-4088-AC16-FD466C26DB50}" destId="{6267B08D-B2E5-4B8C-9A47-18B19E0F012E}" srcOrd="0" destOrd="0" presId="urn:microsoft.com/office/officeart/2005/8/layout/hierarchy3"/>
    <dgm:cxn modelId="{812EE58D-23B1-4887-BE3F-BDEF324226D7}" type="presOf" srcId="{50A49AA2-58EA-465F-B1F0-A38AE81C338B}" destId="{B885BD6B-6B29-42F5-9E65-88EF652CB715}" srcOrd="0" destOrd="0" presId="urn:microsoft.com/office/officeart/2005/8/layout/hierarchy3"/>
    <dgm:cxn modelId="{8FAAC49C-FE1B-4773-889C-CD99473F84AD}" type="presOf" srcId="{8C6407C9-A816-4850-AE4F-985DD200D66B}" destId="{432497AF-B222-44F6-AF37-5E69BB5EC8A1}" srcOrd="1" destOrd="0" presId="urn:microsoft.com/office/officeart/2005/8/layout/hierarchy3"/>
    <dgm:cxn modelId="{F4919AAF-6E7D-4E74-9BA9-20426431566D}" type="presOf" srcId="{F2962C52-3617-4647-AFBF-4621D70ECF90}" destId="{B9538FA8-04D7-4B85-962A-10E089E6E10B}" srcOrd="0" destOrd="0" presId="urn:microsoft.com/office/officeart/2005/8/layout/hierarchy3"/>
    <dgm:cxn modelId="{0C73D1C3-AF4A-45DA-A6AB-0D2593EB9CF3}" type="presOf" srcId="{F84CF6AC-FA3D-475A-8790-FED54B84162C}" destId="{E7D8C088-FE4E-43E2-A0B3-901D3CB77F4F}" srcOrd="0" destOrd="0" presId="urn:microsoft.com/office/officeart/2005/8/layout/hierarchy3"/>
    <dgm:cxn modelId="{58C307CB-0612-47B6-828D-8139C8AD0735}" srcId="{F67A1CCF-5B0C-43F3-933A-1738E5A0C1AE}" destId="{8FE6F967-3D22-4058-9CBA-C2FA42CA5606}" srcOrd="0" destOrd="0" parTransId="{27430F88-662E-4952-A52D-3EB6B9774B51}" sibTransId="{ED1A516F-ADC7-4066-8394-DF0368BD28FF}"/>
    <dgm:cxn modelId="{193EDCE0-9A33-4A3C-973D-775AEE420C2E}" type="presOf" srcId="{8C6407C9-A816-4850-AE4F-985DD200D66B}" destId="{238AB30A-2C6F-449B-AC9E-1C8831B56552}" srcOrd="0" destOrd="0" presId="urn:microsoft.com/office/officeart/2005/8/layout/hierarchy3"/>
    <dgm:cxn modelId="{6A553EF4-1141-4F93-A8C5-839DEAE0696F}" type="presOf" srcId="{8AECD36E-949A-4306-B608-B8A8CB072569}" destId="{5BA199A1-A3D4-453E-A242-FDF61CA1B49C}" srcOrd="0" destOrd="0" presId="urn:microsoft.com/office/officeart/2005/8/layout/hierarchy3"/>
    <dgm:cxn modelId="{392EF6BA-9D54-4895-BB4D-A36E6EF6F539}" type="presParOf" srcId="{B9538FA8-04D7-4B85-962A-10E089E6E10B}" destId="{749FAA03-8484-46DC-8FD9-FB02B99D029A}" srcOrd="0" destOrd="0" presId="urn:microsoft.com/office/officeart/2005/8/layout/hierarchy3"/>
    <dgm:cxn modelId="{08405C91-2025-4886-87D4-7D80828049DE}" type="presParOf" srcId="{749FAA03-8484-46DC-8FD9-FB02B99D029A}" destId="{CB25CDEC-C844-401C-B2CB-091BF9D40699}" srcOrd="0" destOrd="0" presId="urn:microsoft.com/office/officeart/2005/8/layout/hierarchy3"/>
    <dgm:cxn modelId="{163F775E-6FB6-4A74-96FE-5A345AAB5063}" type="presParOf" srcId="{CB25CDEC-C844-401C-B2CB-091BF9D40699}" destId="{5E303641-190D-41A2-B43B-7C35FDD619F1}" srcOrd="0" destOrd="0" presId="urn:microsoft.com/office/officeart/2005/8/layout/hierarchy3"/>
    <dgm:cxn modelId="{A3D79D71-B91F-4CBC-944B-E3732DA76EA3}" type="presParOf" srcId="{CB25CDEC-C844-401C-B2CB-091BF9D40699}" destId="{52C7A53C-4230-44C0-A49A-5BE95FBD92D2}" srcOrd="1" destOrd="0" presId="urn:microsoft.com/office/officeart/2005/8/layout/hierarchy3"/>
    <dgm:cxn modelId="{4C8B1CF0-58FB-4930-A1A3-BACDA05DBECF}" type="presParOf" srcId="{749FAA03-8484-46DC-8FD9-FB02B99D029A}" destId="{2A6A8DE5-B507-4F7C-8279-13ACBEA4756B}" srcOrd="1" destOrd="0" presId="urn:microsoft.com/office/officeart/2005/8/layout/hierarchy3"/>
    <dgm:cxn modelId="{930426D7-4544-424D-AABB-F59A8E5200DB}" type="presParOf" srcId="{2A6A8DE5-B507-4F7C-8279-13ACBEA4756B}" destId="{A01155E9-98B7-4421-A62E-441ABDDEE961}" srcOrd="0" destOrd="0" presId="urn:microsoft.com/office/officeart/2005/8/layout/hierarchy3"/>
    <dgm:cxn modelId="{964B5A02-9EBA-4F4D-9296-C584C9070CBD}" type="presParOf" srcId="{2A6A8DE5-B507-4F7C-8279-13ACBEA4756B}" destId="{4349A67F-9B6A-44AB-8D1E-82EED4C9E28A}" srcOrd="1" destOrd="0" presId="urn:microsoft.com/office/officeart/2005/8/layout/hierarchy3"/>
    <dgm:cxn modelId="{17A91D99-2D99-490E-AA5B-0E3063B164EF}" type="presParOf" srcId="{2A6A8DE5-B507-4F7C-8279-13ACBEA4756B}" destId="{A84C1D42-0AB9-4CB7-8596-F1336607FFC2}" srcOrd="2" destOrd="0" presId="urn:microsoft.com/office/officeart/2005/8/layout/hierarchy3"/>
    <dgm:cxn modelId="{9047FF86-578B-4CD8-9427-3FE02241D886}" type="presParOf" srcId="{2A6A8DE5-B507-4F7C-8279-13ACBEA4756B}" destId="{8607E797-BE07-4387-9B40-C46BB0CF783B}" srcOrd="3" destOrd="0" presId="urn:microsoft.com/office/officeart/2005/8/layout/hierarchy3"/>
    <dgm:cxn modelId="{E2BDA299-15BA-4AB7-81E1-4626B6594263}" type="presParOf" srcId="{2A6A8DE5-B507-4F7C-8279-13ACBEA4756B}" destId="{6267B08D-B2E5-4B8C-9A47-18B19E0F012E}" srcOrd="4" destOrd="0" presId="urn:microsoft.com/office/officeart/2005/8/layout/hierarchy3"/>
    <dgm:cxn modelId="{C87843D7-23BE-48C9-A2E2-75BCF5797D73}" type="presParOf" srcId="{2A6A8DE5-B507-4F7C-8279-13ACBEA4756B}" destId="{5BA199A1-A3D4-453E-A242-FDF61CA1B49C}" srcOrd="5" destOrd="0" presId="urn:microsoft.com/office/officeart/2005/8/layout/hierarchy3"/>
    <dgm:cxn modelId="{33A7B32C-9C7F-454C-9C03-0160A4AFECC2}" type="presParOf" srcId="{B9538FA8-04D7-4B85-962A-10E089E6E10B}" destId="{2203856B-A905-446A-B861-D6952BA9C1B0}" srcOrd="1" destOrd="0" presId="urn:microsoft.com/office/officeart/2005/8/layout/hierarchy3"/>
    <dgm:cxn modelId="{6E872A0B-47BC-48A8-AA87-E46FBAD740F1}" type="presParOf" srcId="{2203856B-A905-446A-B861-D6952BA9C1B0}" destId="{04440965-D9BF-48E3-9D08-29445C32C667}" srcOrd="0" destOrd="0" presId="urn:microsoft.com/office/officeart/2005/8/layout/hierarchy3"/>
    <dgm:cxn modelId="{235A676F-4269-4C9D-97D1-AD363B277159}" type="presParOf" srcId="{04440965-D9BF-48E3-9D08-29445C32C667}" destId="{238AB30A-2C6F-449B-AC9E-1C8831B56552}" srcOrd="0" destOrd="0" presId="urn:microsoft.com/office/officeart/2005/8/layout/hierarchy3"/>
    <dgm:cxn modelId="{C6DAE87E-FBBF-4BAC-A1A9-598EAC73D39B}" type="presParOf" srcId="{04440965-D9BF-48E3-9D08-29445C32C667}" destId="{432497AF-B222-44F6-AF37-5E69BB5EC8A1}" srcOrd="1" destOrd="0" presId="urn:microsoft.com/office/officeart/2005/8/layout/hierarchy3"/>
    <dgm:cxn modelId="{14C3344F-6132-4CD3-B60B-BC6A22DD3275}" type="presParOf" srcId="{2203856B-A905-446A-B861-D6952BA9C1B0}" destId="{12EE7E93-95D7-41D8-ADEF-00DCE578FB96}" srcOrd="1" destOrd="0" presId="urn:microsoft.com/office/officeart/2005/8/layout/hierarchy3"/>
    <dgm:cxn modelId="{5F1DFBBC-CEF8-4D76-8973-B4EC0EE11AE1}" type="presParOf" srcId="{12EE7E93-95D7-41D8-ADEF-00DCE578FB96}" destId="{17597E53-841B-4079-970E-10ADCAC3394C}" srcOrd="0" destOrd="0" presId="urn:microsoft.com/office/officeart/2005/8/layout/hierarchy3"/>
    <dgm:cxn modelId="{A11E24EF-6C64-49F5-A716-EFA2461F5FBA}" type="presParOf" srcId="{12EE7E93-95D7-41D8-ADEF-00DCE578FB96}" destId="{E7D8C088-FE4E-43E2-A0B3-901D3CB77F4F}" srcOrd="1" destOrd="0" presId="urn:microsoft.com/office/officeart/2005/8/layout/hierarchy3"/>
    <dgm:cxn modelId="{F9B1F3FB-B56A-445C-BE15-A1F4097CCD79}" type="presParOf" srcId="{12EE7E93-95D7-41D8-ADEF-00DCE578FB96}" destId="{B257D690-4510-411F-9B98-452382BB6FF4}" srcOrd="2" destOrd="0" presId="urn:microsoft.com/office/officeart/2005/8/layout/hierarchy3"/>
    <dgm:cxn modelId="{DB588459-F0CC-42B1-BBDC-82A26D18EA99}" type="presParOf" srcId="{12EE7E93-95D7-41D8-ADEF-00DCE578FB96}" destId="{18361A66-E9C6-403C-8AFC-029D03C176BF}" srcOrd="3" destOrd="0" presId="urn:microsoft.com/office/officeart/2005/8/layout/hierarchy3"/>
    <dgm:cxn modelId="{FC2AD45C-66DF-4785-A6D8-E447831C56F2}" type="presParOf" srcId="{12EE7E93-95D7-41D8-ADEF-00DCE578FB96}" destId="{B885BD6B-6B29-42F5-9E65-88EF652CB715}" srcOrd="4" destOrd="0" presId="urn:microsoft.com/office/officeart/2005/8/layout/hierarchy3"/>
    <dgm:cxn modelId="{0E3C7A6B-9B1F-4521-8535-CEC90310B840}" type="presParOf" srcId="{12EE7E93-95D7-41D8-ADEF-00DCE578FB96}" destId="{698D6289-31B4-4B4A-AEC0-DB4F6D5F523C}" srcOrd="5" destOrd="0" presId="urn:microsoft.com/office/officeart/2005/8/layout/hierarchy3"/>
    <dgm:cxn modelId="{101A2849-62CE-46A2-B222-EB3B0B2CE0DD}" type="presParOf" srcId="{12EE7E93-95D7-41D8-ADEF-00DCE578FB96}" destId="{E4BD0CE9-6309-4A61-B531-BDC1471AD6C9}" srcOrd="6" destOrd="0" presId="urn:microsoft.com/office/officeart/2005/8/layout/hierarchy3"/>
    <dgm:cxn modelId="{5F9135FE-5CC0-40E5-800C-7E0E7E6FF0A4}" type="presParOf" srcId="{12EE7E93-95D7-41D8-ADEF-00DCE578FB96}" destId="{556C4451-E914-48AB-B526-7860B1DD4462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303641-190D-41A2-B43B-7C35FDD619F1}">
      <dsp:nvSpPr>
        <dsp:cNvPr id="0" name=""/>
        <dsp:cNvSpPr/>
      </dsp:nvSpPr>
      <dsp:spPr>
        <a:xfrm>
          <a:off x="1856675" y="65620"/>
          <a:ext cx="1615343" cy="8076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700" kern="1200" dirty="0"/>
            <a:t>Teori pemrograman genetika </a:t>
          </a:r>
        </a:p>
      </dsp:txBody>
      <dsp:txXfrm>
        <a:off x="1880331" y="89276"/>
        <a:ext cx="1568031" cy="760359"/>
      </dsp:txXfrm>
    </dsp:sp>
    <dsp:sp modelId="{A01155E9-98B7-4421-A62E-441ABDDEE961}">
      <dsp:nvSpPr>
        <dsp:cNvPr id="0" name=""/>
        <dsp:cNvSpPr/>
      </dsp:nvSpPr>
      <dsp:spPr>
        <a:xfrm>
          <a:off x="2018210" y="873292"/>
          <a:ext cx="107097" cy="5404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40437"/>
              </a:lnTo>
              <a:lnTo>
                <a:pt x="107097" y="540437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49A67F-9B6A-44AB-8D1E-82EED4C9E28A}">
      <dsp:nvSpPr>
        <dsp:cNvPr id="0" name=""/>
        <dsp:cNvSpPr/>
      </dsp:nvSpPr>
      <dsp:spPr>
        <a:xfrm>
          <a:off x="2125307" y="1009893"/>
          <a:ext cx="1292274" cy="80767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700" kern="1200" dirty="0"/>
            <a:t>teori senescence terprogram</a:t>
          </a:r>
        </a:p>
      </dsp:txBody>
      <dsp:txXfrm>
        <a:off x="2148963" y="1033549"/>
        <a:ext cx="1244962" cy="760359"/>
      </dsp:txXfrm>
    </dsp:sp>
    <dsp:sp modelId="{A84C1D42-0AB9-4CB7-8596-F1336607FFC2}">
      <dsp:nvSpPr>
        <dsp:cNvPr id="0" name=""/>
        <dsp:cNvSpPr/>
      </dsp:nvSpPr>
      <dsp:spPr>
        <a:xfrm>
          <a:off x="2018210" y="873292"/>
          <a:ext cx="107097" cy="15500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50026"/>
              </a:lnTo>
              <a:lnTo>
                <a:pt x="107097" y="1550026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07E797-BE07-4387-9B40-C46BB0CF783B}">
      <dsp:nvSpPr>
        <dsp:cNvPr id="0" name=""/>
        <dsp:cNvSpPr/>
      </dsp:nvSpPr>
      <dsp:spPr>
        <a:xfrm>
          <a:off x="2125307" y="2019483"/>
          <a:ext cx="1292274" cy="80767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700" kern="1200" dirty="0"/>
            <a:t>teori endokrin </a:t>
          </a:r>
        </a:p>
      </dsp:txBody>
      <dsp:txXfrm>
        <a:off x="2148963" y="2043139"/>
        <a:ext cx="1244962" cy="760359"/>
      </dsp:txXfrm>
    </dsp:sp>
    <dsp:sp modelId="{6267B08D-B2E5-4B8C-9A47-18B19E0F012E}">
      <dsp:nvSpPr>
        <dsp:cNvPr id="0" name=""/>
        <dsp:cNvSpPr/>
      </dsp:nvSpPr>
      <dsp:spPr>
        <a:xfrm>
          <a:off x="2018210" y="873292"/>
          <a:ext cx="107097" cy="25596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59616"/>
              </a:lnTo>
              <a:lnTo>
                <a:pt x="107097" y="2559616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A199A1-A3D4-453E-A242-FDF61CA1B49C}">
      <dsp:nvSpPr>
        <dsp:cNvPr id="0" name=""/>
        <dsp:cNvSpPr/>
      </dsp:nvSpPr>
      <dsp:spPr>
        <a:xfrm>
          <a:off x="2125307" y="3029072"/>
          <a:ext cx="1292274" cy="80767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700" kern="1200" dirty="0"/>
            <a:t>teori evolusi</a:t>
          </a:r>
        </a:p>
      </dsp:txBody>
      <dsp:txXfrm>
        <a:off x="2148963" y="3052728"/>
        <a:ext cx="1244962" cy="760359"/>
      </dsp:txXfrm>
    </dsp:sp>
    <dsp:sp modelId="{238AB30A-2C6F-449B-AC9E-1C8831B56552}">
      <dsp:nvSpPr>
        <dsp:cNvPr id="0" name=""/>
        <dsp:cNvSpPr/>
      </dsp:nvSpPr>
      <dsp:spPr>
        <a:xfrm>
          <a:off x="3821417" y="304"/>
          <a:ext cx="1615343" cy="8076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700" kern="1200" dirty="0"/>
            <a:t>Teori tingkat variabel</a:t>
          </a:r>
        </a:p>
      </dsp:txBody>
      <dsp:txXfrm>
        <a:off x="3845073" y="23960"/>
        <a:ext cx="1568031" cy="760359"/>
      </dsp:txXfrm>
    </dsp:sp>
    <dsp:sp modelId="{17597E53-841B-4079-970E-10ADCAC3394C}">
      <dsp:nvSpPr>
        <dsp:cNvPr id="0" name=""/>
        <dsp:cNvSpPr/>
      </dsp:nvSpPr>
      <dsp:spPr>
        <a:xfrm>
          <a:off x="3982952" y="807975"/>
          <a:ext cx="161534" cy="6057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05753"/>
              </a:lnTo>
              <a:lnTo>
                <a:pt x="161534" y="605753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D8C088-FE4E-43E2-A0B3-901D3CB77F4F}">
      <dsp:nvSpPr>
        <dsp:cNvPr id="0" name=""/>
        <dsp:cNvSpPr/>
      </dsp:nvSpPr>
      <dsp:spPr>
        <a:xfrm>
          <a:off x="4144486" y="1009893"/>
          <a:ext cx="1292274" cy="80767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700" kern="1200" dirty="0"/>
            <a:t>teori wear and tear</a:t>
          </a:r>
        </a:p>
      </dsp:txBody>
      <dsp:txXfrm>
        <a:off x="4168142" y="1033549"/>
        <a:ext cx="1244962" cy="760359"/>
      </dsp:txXfrm>
    </dsp:sp>
    <dsp:sp modelId="{B257D690-4510-411F-9B98-452382BB6FF4}">
      <dsp:nvSpPr>
        <dsp:cNvPr id="0" name=""/>
        <dsp:cNvSpPr/>
      </dsp:nvSpPr>
      <dsp:spPr>
        <a:xfrm>
          <a:off x="3982952" y="807975"/>
          <a:ext cx="161534" cy="16153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15343"/>
              </a:lnTo>
              <a:lnTo>
                <a:pt x="161534" y="1615343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361A66-E9C6-403C-8AFC-029D03C176BF}">
      <dsp:nvSpPr>
        <dsp:cNvPr id="0" name=""/>
        <dsp:cNvSpPr/>
      </dsp:nvSpPr>
      <dsp:spPr>
        <a:xfrm>
          <a:off x="4144486" y="2019483"/>
          <a:ext cx="1292274" cy="80767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700" kern="1200" dirty="0"/>
            <a:t>teori radikal bebas</a:t>
          </a:r>
        </a:p>
      </dsp:txBody>
      <dsp:txXfrm>
        <a:off x="4168142" y="2043139"/>
        <a:ext cx="1244962" cy="760359"/>
      </dsp:txXfrm>
    </dsp:sp>
    <dsp:sp modelId="{B885BD6B-6B29-42F5-9E65-88EF652CB715}">
      <dsp:nvSpPr>
        <dsp:cNvPr id="0" name=""/>
        <dsp:cNvSpPr/>
      </dsp:nvSpPr>
      <dsp:spPr>
        <a:xfrm>
          <a:off x="3982952" y="807975"/>
          <a:ext cx="161534" cy="26249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24932"/>
              </a:lnTo>
              <a:lnTo>
                <a:pt x="161534" y="262493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8D6289-31B4-4B4A-AEC0-DB4F6D5F523C}">
      <dsp:nvSpPr>
        <dsp:cNvPr id="0" name=""/>
        <dsp:cNvSpPr/>
      </dsp:nvSpPr>
      <dsp:spPr>
        <a:xfrm>
          <a:off x="4144486" y="3029072"/>
          <a:ext cx="1292274" cy="80767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700" kern="1200" dirty="0"/>
            <a:t>teori tingkat kehidupan</a:t>
          </a:r>
        </a:p>
      </dsp:txBody>
      <dsp:txXfrm>
        <a:off x="4168142" y="3052728"/>
        <a:ext cx="1244962" cy="760359"/>
      </dsp:txXfrm>
    </dsp:sp>
    <dsp:sp modelId="{E4BD0CE9-6309-4A61-B531-BDC1471AD6C9}">
      <dsp:nvSpPr>
        <dsp:cNvPr id="0" name=""/>
        <dsp:cNvSpPr/>
      </dsp:nvSpPr>
      <dsp:spPr>
        <a:xfrm>
          <a:off x="3982952" y="807975"/>
          <a:ext cx="161534" cy="36345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34522"/>
              </a:lnTo>
              <a:lnTo>
                <a:pt x="161534" y="363452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6C4451-E914-48AB-B526-7860B1DD4462}">
      <dsp:nvSpPr>
        <dsp:cNvPr id="0" name=""/>
        <dsp:cNvSpPr/>
      </dsp:nvSpPr>
      <dsp:spPr>
        <a:xfrm>
          <a:off x="4144486" y="4038662"/>
          <a:ext cx="1292274" cy="80767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700" kern="1200" dirty="0"/>
            <a:t>teori autoimun</a:t>
          </a:r>
        </a:p>
      </dsp:txBody>
      <dsp:txXfrm>
        <a:off x="4168142" y="4062318"/>
        <a:ext cx="1244962" cy="7603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262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58974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8488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1728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28072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598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488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761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6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7563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324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0545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id.wikipedia.org/wiki/PBB" TargetMode="External"/><Relationship Id="rId2" Type="http://schemas.openxmlformats.org/officeDocument/2006/relationships/hyperlink" Target="https://en.wikipedia.org/wiki/Centenarian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1266" y="2040131"/>
            <a:ext cx="7766936" cy="1646302"/>
          </a:xfrm>
        </p:spPr>
        <p:txBody>
          <a:bodyPr>
            <a:normAutofit fontScale="90000"/>
          </a:bodyPr>
          <a:lstStyle/>
          <a:p>
            <a:r>
              <a:rPr lang="id-ID" dirty="0"/>
              <a:t>Psikologi </a:t>
            </a:r>
            <a:br>
              <a:rPr lang="en-US" dirty="0"/>
            </a:br>
            <a:r>
              <a:rPr lang="id-ID" dirty="0"/>
              <a:t>usila</a:t>
            </a:r>
          </a:p>
        </p:txBody>
      </p:sp>
      <p:pic>
        <p:nvPicPr>
          <p:cNvPr id="1028" name="Picture 4" descr="Gambar Ilustrasi Kartun Pasangan Lansia Yang Lucu, Klip Seni Pasangan,  Pasangan Lanjut Usia, Kakek Nenek PNG Transparan dan Clipart untuk Unduhan  Gratis - Pngtre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3071" y="-235093"/>
            <a:ext cx="7565248" cy="7565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9842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839" y="468361"/>
            <a:ext cx="7239000" cy="534370"/>
          </a:xfrm>
        </p:spPr>
        <p:txBody>
          <a:bodyPr>
            <a:normAutofit fontScale="90000"/>
          </a:bodyPr>
          <a:lstStyle/>
          <a:p>
            <a:r>
              <a:rPr lang="id-ID" dirty="0"/>
              <a:t>Pokok-pokok Bahasan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8139" y="1192695"/>
            <a:ext cx="10157318" cy="4562061"/>
          </a:xfrm>
        </p:spPr>
        <p:txBody>
          <a:bodyPr>
            <a:noAutofit/>
          </a:bodyPr>
          <a:lstStyle/>
          <a:p>
            <a:pPr marL="514350" indent="-514350">
              <a:buClr>
                <a:schemeClr val="accent2"/>
              </a:buClr>
              <a:buFont typeface="+mj-lt"/>
              <a:buAutoNum type="arabicPeriod"/>
            </a:pPr>
            <a:r>
              <a:rPr lang="id-ID" sz="2400" b="1" dirty="0">
                <a:solidFill>
                  <a:schemeClr val="accent2"/>
                </a:solidFill>
                <a:latin typeface="Aptos" panose="020B0004020202020204" pitchFamily="34" charset="0"/>
              </a:rPr>
              <a:t>Pengertian usia lanjut serta masa hidup dan harapan hidup</a:t>
            </a:r>
          </a:p>
          <a:p>
            <a:pPr marL="514350" indent="-514350">
              <a:buClr>
                <a:schemeClr val="accent2"/>
              </a:buClr>
              <a:buFont typeface="+mj-lt"/>
              <a:buAutoNum type="arabicPeriod"/>
            </a:pPr>
            <a:r>
              <a:rPr lang="id-ID" sz="2400" b="1" dirty="0">
                <a:solidFill>
                  <a:schemeClr val="accent2"/>
                </a:solidFill>
                <a:latin typeface="Aptos" panose="020B0004020202020204" pitchFamily="34" charset="0"/>
              </a:rPr>
              <a:t>Proses penuaan primer dan sekunder serta teori2 biologi penuaan</a:t>
            </a:r>
          </a:p>
          <a:p>
            <a:pPr marL="514350" indent="-514350">
              <a:buClr>
                <a:schemeClr val="accent2"/>
              </a:buClr>
              <a:buFont typeface="+mj-lt"/>
              <a:buAutoNum type="arabicPeriod"/>
            </a:pPr>
            <a:r>
              <a:rPr lang="id-ID" sz="2400" b="1" dirty="0">
                <a:solidFill>
                  <a:schemeClr val="accent2"/>
                </a:solidFill>
                <a:latin typeface="Aptos" panose="020B0004020202020204" pitchFamily="34" charset="0"/>
              </a:rPr>
              <a:t>Perubahan organik, penuaan pada otak serta fungsi sensorik dan psikomotor</a:t>
            </a:r>
          </a:p>
          <a:p>
            <a:pPr marL="514350" indent="-514350">
              <a:buClr>
                <a:schemeClr val="accent2"/>
              </a:buClr>
              <a:buFont typeface="+mj-lt"/>
              <a:buAutoNum type="arabicPeriod"/>
            </a:pPr>
            <a:r>
              <a:rPr lang="id-ID" sz="2400" b="1" dirty="0">
                <a:solidFill>
                  <a:schemeClr val="accent2"/>
                </a:solidFill>
                <a:latin typeface="Aptos" panose="020B0004020202020204" pitchFamily="34" charset="0"/>
              </a:rPr>
              <a:t>Pola tidur dan fungsi seksual</a:t>
            </a:r>
          </a:p>
          <a:p>
            <a:pPr marL="514350" indent="-514350">
              <a:buClr>
                <a:schemeClr val="accent2"/>
              </a:buClr>
              <a:buFont typeface="+mj-lt"/>
              <a:buAutoNum type="arabicPeriod"/>
            </a:pPr>
            <a:r>
              <a:rPr lang="id-ID" sz="2400" b="1" dirty="0">
                <a:solidFill>
                  <a:schemeClr val="accent2"/>
                </a:solidFill>
                <a:latin typeface="Aptos" panose="020B0004020202020204" pitchFamily="34" charset="0"/>
              </a:rPr>
              <a:t>Status kesehatan, kondisi kronis dan pengaruh gaya hidup terhadap kesehatan</a:t>
            </a:r>
            <a:endParaRPr lang="en-US" sz="2400" b="1" dirty="0">
              <a:solidFill>
                <a:schemeClr val="accent2"/>
              </a:solidFill>
              <a:latin typeface="Aptos" panose="020B00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accent2"/>
              </a:buClr>
              <a:buNone/>
            </a:pPr>
            <a:r>
              <a:rPr lang="en-US" sz="2400" b="1" dirty="0">
                <a:solidFill>
                  <a:schemeClr val="accent2"/>
                </a:solidFill>
                <a:latin typeface="Aptos" panose="020B0004020202020204" pitchFamily="34" charset="0"/>
              </a:rPr>
              <a:t>6.   </a:t>
            </a:r>
            <a:r>
              <a:rPr lang="id-ID" sz="2400" b="1" dirty="0">
                <a:solidFill>
                  <a:schemeClr val="accent2"/>
                </a:solidFill>
                <a:latin typeface="Aptos" panose="020B0004020202020204" pitchFamily="34" charset="0"/>
              </a:rPr>
              <a:t>Masalah mental dan perilaku serta perawatan </a:t>
            </a:r>
            <a:endParaRPr lang="en-US" sz="2400" b="1" dirty="0">
              <a:solidFill>
                <a:schemeClr val="accent2"/>
              </a:solidFill>
              <a:latin typeface="Aptos" panose="020B00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accent2"/>
              </a:buClr>
              <a:buNone/>
            </a:pPr>
            <a:r>
              <a:rPr lang="en-US" sz="2400" b="1" dirty="0">
                <a:solidFill>
                  <a:schemeClr val="accent2"/>
                </a:solidFill>
                <a:latin typeface="Aptos" panose="020B0004020202020204" pitchFamily="34" charset="0"/>
              </a:rPr>
              <a:t>      </a:t>
            </a:r>
            <a:r>
              <a:rPr lang="id-ID" sz="2400" b="1" dirty="0">
                <a:solidFill>
                  <a:schemeClr val="accent2"/>
                </a:solidFill>
                <a:latin typeface="Aptos" panose="020B0004020202020204" pitchFamily="34" charset="0"/>
              </a:rPr>
              <a:t>kesehatan</a:t>
            </a:r>
          </a:p>
          <a:p>
            <a:pPr marL="514350" indent="-514350">
              <a:buClr>
                <a:schemeClr val="accent2"/>
              </a:buClr>
              <a:buFont typeface="+mj-lt"/>
              <a:buAutoNum type="arabicPeriod"/>
            </a:pPr>
            <a:endParaRPr lang="id-ID" sz="28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33287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570" y="319273"/>
            <a:ext cx="7239000" cy="534370"/>
          </a:xfrm>
        </p:spPr>
        <p:txBody>
          <a:bodyPr>
            <a:normAutofit fontScale="90000"/>
          </a:bodyPr>
          <a:lstStyle/>
          <a:p>
            <a:r>
              <a:rPr lang="id-ID" dirty="0"/>
              <a:t>Pokok-pokok Bahasan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9843" y="1223460"/>
            <a:ext cx="10631557" cy="4959626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accent2"/>
              </a:buClr>
              <a:buNone/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7.   </a:t>
            </a:r>
            <a:r>
              <a:rPr lang="id-ID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Perkembangan kognitif  usia lanjut</a:t>
            </a:r>
            <a:endParaRPr 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Aptos" panose="020B00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accent2"/>
              </a:buClr>
              <a:buNone/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8.   </a:t>
            </a:r>
            <a:r>
              <a:rPr 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Teori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 </a:t>
            </a:r>
            <a:r>
              <a:rPr 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perkembangan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 </a:t>
            </a:r>
            <a:r>
              <a:rPr 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Sosio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 </a:t>
            </a:r>
            <a:r>
              <a:rPr 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emosi</a:t>
            </a:r>
            <a:endParaRPr 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Aptos" panose="020B0004020202020204" pitchFamily="34" charset="0"/>
            </a:endParaRP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buClr>
                <a:schemeClr val="accent2"/>
              </a:buClr>
              <a:buAutoNum type="arabicPeriod" startAt="9"/>
            </a:pPr>
            <a:r>
              <a:rPr 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Kaitan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 </a:t>
            </a:r>
            <a:r>
              <a:rPr 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antara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 </a:t>
            </a:r>
            <a:r>
              <a:rPr 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kepribadian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 dan </a:t>
            </a:r>
            <a:r>
              <a:rPr 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moralitas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, dan   </a:t>
            </a:r>
            <a:r>
              <a:rPr 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mengidentifikasi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accent2"/>
              </a:buClr>
              <a:buNone/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        </a:t>
            </a:r>
            <a:r>
              <a:rPr 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perubahan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  </a:t>
            </a:r>
            <a:r>
              <a:rPr 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identitas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 </a:t>
            </a:r>
            <a:r>
              <a:rPr 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dalam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 </a:t>
            </a:r>
            <a:r>
              <a:rPr 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diri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 dan </a:t>
            </a:r>
            <a:r>
              <a:rPr 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masyarakat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 di masa </a:t>
            </a:r>
            <a:r>
              <a:rPr 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usia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 </a:t>
            </a:r>
            <a:r>
              <a:rPr 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lanjut</a:t>
            </a:r>
            <a:endParaRPr 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Aptos" panose="020B0004020202020204" pitchFamily="34" charset="0"/>
            </a:endParaRP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buClr>
                <a:schemeClr val="accent2"/>
              </a:buClr>
              <a:buAutoNum type="arabicPeriod" startAt="10"/>
            </a:pPr>
            <a:r>
              <a:rPr 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Kaitan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 </a:t>
            </a:r>
            <a:r>
              <a:rPr 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etnisitas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, gender, dan  </a:t>
            </a:r>
            <a:r>
              <a:rPr 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budaya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, </a:t>
            </a:r>
            <a:r>
              <a:rPr 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dengan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 proses  </a:t>
            </a:r>
            <a:r>
              <a:rPr 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menjadi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 </a:t>
            </a:r>
            <a:r>
              <a:rPr 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tua</a:t>
            </a:r>
            <a:r>
              <a:rPr lang="id-ID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 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 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accent2"/>
              </a:buClr>
              <a:buNone/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        </a:t>
            </a:r>
            <a:r>
              <a:rPr lang="id-ID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yang 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  </a:t>
            </a:r>
            <a:r>
              <a:rPr lang="id-ID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berhasil</a:t>
            </a:r>
            <a:endParaRPr 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Aptos" panose="020B0004020202020204" pitchFamily="34" charset="0"/>
            </a:endParaRP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buClr>
                <a:schemeClr val="accent2"/>
              </a:buClr>
              <a:buAutoNum type="arabicPeriod" startAt="11"/>
            </a:pPr>
            <a:r>
              <a:rPr 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Kematian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 dan </a:t>
            </a:r>
            <a:r>
              <a:rPr 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konteks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 </a:t>
            </a:r>
            <a:r>
              <a:rPr 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budaya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 </a:t>
            </a:r>
            <a:r>
              <a:rPr 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serta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 </a:t>
            </a:r>
            <a:r>
              <a:rPr 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isu-isu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 </a:t>
            </a:r>
            <a:r>
              <a:rPr 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mengenai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 </a:t>
            </a:r>
            <a:r>
              <a:rPr 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hidup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 </a:t>
            </a:r>
            <a:r>
              <a:rPr 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atau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 </a:t>
            </a:r>
            <a:r>
              <a:rPr 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kematian</a:t>
            </a:r>
            <a:endParaRPr 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Aptos" panose="020B00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accent2"/>
              </a:buClr>
              <a:buNone/>
            </a:pPr>
            <a:endParaRPr lang="en-US" sz="2400" b="1" dirty="0">
              <a:solidFill>
                <a:schemeClr val="accent2"/>
              </a:solidFill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accent2"/>
              </a:buClr>
              <a:buNone/>
            </a:pPr>
            <a:endParaRPr lang="en-US" sz="2400" b="1" dirty="0">
              <a:solidFill>
                <a:schemeClr val="accent2"/>
              </a:solidFill>
            </a:endParaRPr>
          </a:p>
          <a:p>
            <a:pPr marL="0" indent="0">
              <a:buClr>
                <a:schemeClr val="accent2"/>
              </a:buClr>
              <a:buNone/>
            </a:pPr>
            <a:endParaRPr lang="en-US" sz="24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73901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570" y="319273"/>
            <a:ext cx="7239000" cy="534370"/>
          </a:xfrm>
        </p:spPr>
        <p:txBody>
          <a:bodyPr>
            <a:normAutofit fontScale="90000"/>
          </a:bodyPr>
          <a:lstStyle/>
          <a:p>
            <a:r>
              <a:rPr lang="id-ID" dirty="0"/>
              <a:t>Pokok-pokok Bahasan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570" y="1579101"/>
            <a:ext cx="8812696" cy="4959626"/>
          </a:xfrm>
        </p:spPr>
        <p:txBody>
          <a:bodyPr>
            <a:noAutofit/>
          </a:bodyPr>
          <a:lstStyle/>
          <a:p>
            <a:pPr marL="514350" indent="-514350">
              <a:lnSpc>
                <a:spcPct val="150000"/>
              </a:lnSpc>
              <a:spcBef>
                <a:spcPts val="0"/>
              </a:spcBef>
              <a:buFont typeface="Corbel" pitchFamily="34" charset="0"/>
              <a:buNone/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12. </a:t>
            </a:r>
            <a:r>
              <a:rPr 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Perspektif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perkembangan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mengenai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kematian</a:t>
            </a:r>
            <a:endParaRPr 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514350" indent="-514350">
              <a:lnSpc>
                <a:spcPct val="150000"/>
              </a:lnSpc>
              <a:spcBef>
                <a:spcPts val="0"/>
              </a:spcBef>
              <a:buFont typeface="Corbel" pitchFamily="34" charset="0"/>
              <a:buNone/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</a:t>
            </a:r>
            <a:r>
              <a:rPr lang="id-ID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r>
              <a:rPr 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Menghadapi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kematian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diri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sendiri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id-ID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dan mengatasi kematian orang lain</a:t>
            </a:r>
            <a:endParaRPr lang="en-US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514350" indent="-514350">
              <a:lnSpc>
                <a:spcPct val="150000"/>
              </a:lnSpc>
              <a:spcBef>
                <a:spcPts val="0"/>
              </a:spcBef>
              <a:buFont typeface="Corbel" pitchFamily="34" charset="0"/>
              <a:buNone/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14. </a:t>
            </a:r>
            <a:r>
              <a:rPr lang="id-ID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Makna hidup dan tujuan hidup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accent2"/>
              </a:buClr>
              <a:buNone/>
            </a:pPr>
            <a:endParaRPr lang="en-US" sz="2400" dirty="0">
              <a:solidFill>
                <a:schemeClr val="accent2"/>
              </a:solidFill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Clr>
                <a:schemeClr val="accent2"/>
              </a:buClr>
              <a:buNone/>
            </a:pPr>
            <a:r>
              <a:rPr lang="en-US" sz="2400" b="1" dirty="0">
                <a:solidFill>
                  <a:schemeClr val="accent2"/>
                </a:solidFill>
              </a:rPr>
              <a:t> </a:t>
            </a:r>
          </a:p>
          <a:p>
            <a:pPr marL="0" indent="0">
              <a:buClr>
                <a:schemeClr val="accent2"/>
              </a:buClr>
              <a:buNone/>
            </a:pPr>
            <a:endParaRPr lang="en-US" sz="24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86941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745434"/>
            <a:ext cx="8337457" cy="1184965"/>
          </a:xfrm>
        </p:spPr>
        <p:txBody>
          <a:bodyPr>
            <a:normAutofit fontScale="90000"/>
          </a:bodyPr>
          <a:lstStyle/>
          <a:p>
            <a:pPr algn="ctr"/>
            <a:r>
              <a:rPr lang="id-ID" b="1" dirty="0"/>
              <a:t>Pengertian </a:t>
            </a:r>
            <a:r>
              <a:rPr lang="en-US" b="1" dirty="0"/>
              <a:t>U</a:t>
            </a:r>
            <a:r>
              <a:rPr lang="id-ID" b="1" dirty="0"/>
              <a:t>sia lanjut serta </a:t>
            </a:r>
            <a:r>
              <a:rPr lang="en-US" b="1" dirty="0"/>
              <a:t>M</a:t>
            </a:r>
            <a:r>
              <a:rPr lang="id-ID" b="1" dirty="0"/>
              <a:t>asa </a:t>
            </a:r>
            <a:r>
              <a:rPr lang="en-US" b="1" dirty="0"/>
              <a:t>H</a:t>
            </a:r>
            <a:r>
              <a:rPr lang="id-ID" b="1" dirty="0"/>
              <a:t>idup dan </a:t>
            </a:r>
            <a:r>
              <a:rPr lang="en-US" b="1" dirty="0"/>
              <a:t>H</a:t>
            </a:r>
            <a:r>
              <a:rPr lang="id-ID" b="1" dirty="0"/>
              <a:t>arapan </a:t>
            </a:r>
            <a:r>
              <a:rPr lang="en-US" b="1" dirty="0"/>
              <a:t>H</a:t>
            </a:r>
            <a:r>
              <a:rPr lang="id-ID" b="1" dirty="0"/>
              <a:t>idup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2246" y="2174279"/>
            <a:ext cx="4063816" cy="3796773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b="0" u="none" strike="noStrike" dirty="0" err="1">
                <a:solidFill>
                  <a:schemeClr val="tx1"/>
                </a:solidFill>
                <a:effectLst/>
                <a:latin typeface="Google Sans"/>
              </a:rPr>
              <a:t>Menurut</a:t>
            </a:r>
            <a:r>
              <a:rPr lang="en-US" b="0" u="none" strike="noStrike" dirty="0">
                <a:solidFill>
                  <a:schemeClr val="tx1"/>
                </a:solidFill>
                <a:effectLst/>
                <a:latin typeface="Google Sans"/>
              </a:rPr>
              <a:t> John W. Santrock, </a:t>
            </a:r>
            <a:r>
              <a:rPr lang="en-US" b="1" u="none" strike="noStrike" dirty="0" err="1">
                <a:solidFill>
                  <a:schemeClr val="tx1"/>
                </a:solidFill>
                <a:effectLst/>
                <a:latin typeface="Google Sans"/>
              </a:rPr>
              <a:t>usia</a:t>
            </a:r>
            <a:r>
              <a:rPr lang="en-US" b="1" u="none" strike="noStrike" dirty="0"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lang="en-US" b="1" u="none" strike="noStrike" dirty="0" err="1">
                <a:solidFill>
                  <a:schemeClr val="tx1"/>
                </a:solidFill>
                <a:effectLst/>
                <a:latin typeface="Google Sans"/>
              </a:rPr>
              <a:t>lanjut</a:t>
            </a:r>
            <a:r>
              <a:rPr lang="en-US" b="1" u="none" strike="noStrike" dirty="0"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lang="en-US" b="0" u="none" strike="noStrike" dirty="0" err="1">
                <a:solidFill>
                  <a:schemeClr val="tx1"/>
                </a:solidFill>
                <a:effectLst/>
                <a:latin typeface="Google Sans"/>
              </a:rPr>
              <a:t>atau</a:t>
            </a:r>
            <a:r>
              <a:rPr lang="en-US" b="0" u="none" strike="noStrike" dirty="0">
                <a:solidFill>
                  <a:schemeClr val="tx1"/>
                </a:solidFill>
                <a:effectLst/>
                <a:latin typeface="Google Sans"/>
              </a:rPr>
              <a:t> masa </a:t>
            </a:r>
            <a:r>
              <a:rPr lang="en-US" b="0" u="none" strike="noStrike" dirty="0" err="1">
                <a:solidFill>
                  <a:schemeClr val="tx1"/>
                </a:solidFill>
                <a:effectLst/>
                <a:latin typeface="Google Sans"/>
              </a:rPr>
              <a:t>dewasa</a:t>
            </a:r>
            <a:r>
              <a:rPr lang="en-US" b="0" u="none" strike="noStrike" dirty="0"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lang="en-US" b="0" u="none" strike="noStrike" dirty="0" err="1">
                <a:solidFill>
                  <a:schemeClr val="tx1"/>
                </a:solidFill>
                <a:effectLst/>
                <a:latin typeface="Google Sans"/>
              </a:rPr>
              <a:t>akhir</a:t>
            </a:r>
            <a:r>
              <a:rPr lang="en-US" b="0" u="none" strike="noStrike" dirty="0"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lang="en-US" b="0" u="none" strike="noStrike" dirty="0" err="1">
                <a:solidFill>
                  <a:schemeClr val="tx1"/>
                </a:solidFill>
                <a:effectLst/>
                <a:latin typeface="Google Sans"/>
              </a:rPr>
              <a:t>adalah</a:t>
            </a:r>
            <a:r>
              <a:rPr lang="en-US" b="0" u="none" strike="noStrike" dirty="0"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tahap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perkembangan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terakhir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dalam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rentang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kehidupan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manusia</a:t>
            </a:r>
            <a:r>
              <a:rPr lang="en-US" dirty="0">
                <a:solidFill>
                  <a:schemeClr val="tx1"/>
                </a:solidFill>
              </a:rPr>
              <a:t> yang </a:t>
            </a:r>
            <a:r>
              <a:rPr lang="en-US" dirty="0" err="1">
                <a:solidFill>
                  <a:schemeClr val="tx1"/>
                </a:solidFill>
              </a:rPr>
              <a:t>dimulai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dari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b="0" u="none" strike="noStrike" dirty="0" err="1">
                <a:solidFill>
                  <a:schemeClr val="tx1"/>
                </a:solidFill>
                <a:effectLst/>
                <a:latin typeface="Google Sans"/>
              </a:rPr>
              <a:t>usia</a:t>
            </a:r>
            <a:r>
              <a:rPr lang="en-US" b="0" u="none" strike="noStrike" dirty="0">
                <a:solidFill>
                  <a:schemeClr val="tx1"/>
                </a:solidFill>
                <a:effectLst/>
                <a:latin typeface="Google Sans"/>
              </a:rPr>
              <a:t> 60 </a:t>
            </a:r>
            <a:r>
              <a:rPr lang="en-US" b="0" u="none" strike="noStrike" dirty="0" err="1">
                <a:solidFill>
                  <a:schemeClr val="tx1"/>
                </a:solidFill>
                <a:effectLst/>
                <a:latin typeface="Google Sans"/>
              </a:rPr>
              <a:t>tahun</a:t>
            </a:r>
            <a:r>
              <a:rPr lang="en-US" b="0" u="none" strike="noStrike" dirty="0"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lang="en-US" b="0" u="none" strike="noStrike" dirty="0" err="1">
                <a:solidFill>
                  <a:schemeClr val="tx1"/>
                </a:solidFill>
                <a:effectLst/>
                <a:latin typeface="Google Sans"/>
              </a:rPr>
              <a:t>hingga</a:t>
            </a:r>
            <a:r>
              <a:rPr lang="en-US" b="0" u="none" strike="noStrike" dirty="0"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lang="en-US" b="0" u="none" strike="noStrike" dirty="0" err="1">
                <a:solidFill>
                  <a:schemeClr val="tx1"/>
                </a:solidFill>
                <a:effectLst/>
                <a:latin typeface="Google Sans"/>
              </a:rPr>
              <a:t>akhir</a:t>
            </a:r>
            <a:r>
              <a:rPr lang="en-US" b="0" u="none" strike="noStrike" dirty="0"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lang="en-US" b="0" u="none" strike="noStrike" dirty="0" err="1">
                <a:solidFill>
                  <a:schemeClr val="tx1"/>
                </a:solidFill>
                <a:effectLst/>
                <a:latin typeface="Google Sans"/>
              </a:rPr>
              <a:t>hayat</a:t>
            </a:r>
            <a:r>
              <a:rPr lang="en-US" b="0" u="none" strike="noStrike" dirty="0"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lang="en-US" b="0" u="none" strike="noStrike" dirty="0" err="1">
                <a:solidFill>
                  <a:schemeClr val="tx1"/>
                </a:solidFill>
                <a:effectLst/>
                <a:latin typeface="Google Sans"/>
              </a:rPr>
              <a:t>atau</a:t>
            </a:r>
            <a:r>
              <a:rPr lang="en-US" b="0" u="none" strike="noStrike" dirty="0"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lang="en-US" b="0" u="none" strike="noStrike" dirty="0" err="1">
                <a:solidFill>
                  <a:schemeClr val="tx1"/>
                </a:solidFill>
                <a:effectLst/>
                <a:latin typeface="Google Sans"/>
              </a:rPr>
              <a:t>kematian</a:t>
            </a:r>
            <a:endParaRPr lang="id-ID" dirty="0">
              <a:solidFill>
                <a:schemeClr val="tx1"/>
              </a:solidFill>
              <a:latin typeface="Bahnschrift" panose="020B0502040204020203" pitchFamily="34" charset="0"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88CCBC0F-1B14-745A-917F-9BC97A72C437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5344881" y="2112592"/>
            <a:ext cx="6357262" cy="4518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Karakteristik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Usia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Lanjut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Menurut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Santrock</a:t>
            </a:r>
            <a:endParaRPr kumimoji="0" lang="en-US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ogle Sans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Batasan </a:t>
            </a:r>
            <a:r>
              <a:rPr kumimoji="0" lang="en-US" altLang="en-US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Usia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: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Dimulai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pada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usia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60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tahun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ke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atas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.</a:t>
            </a: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Penurunan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Fungsi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: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Individu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pada masa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ini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umumnya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mengalami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penurunan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fungsi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fisik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,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kognitif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, dan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sosioemosional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secara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bertahap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.</a:t>
            </a: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Tugas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Perkembangan</a:t>
            </a:r>
            <a:r>
              <a:rPr kumimoji="0" lang="en-US" altLang="en-US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: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Merupakan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masa di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pelaku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kehidupan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harus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mencapai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integritas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diri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, di mana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kegagalan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dalam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mencapainya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dapat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menimbulkan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rasa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putus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en-US" altLang="en-US" sz="2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asa</a:t>
            </a: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6613357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745434"/>
            <a:ext cx="8337457" cy="1184965"/>
          </a:xfrm>
        </p:spPr>
        <p:txBody>
          <a:bodyPr>
            <a:normAutofit fontScale="90000"/>
          </a:bodyPr>
          <a:lstStyle/>
          <a:p>
            <a:pPr algn="ctr"/>
            <a:r>
              <a:rPr lang="id-ID" b="1" dirty="0"/>
              <a:t>Pengertian </a:t>
            </a:r>
            <a:r>
              <a:rPr lang="en-US" b="1" dirty="0"/>
              <a:t>U</a:t>
            </a:r>
            <a:r>
              <a:rPr lang="id-ID" b="1" dirty="0"/>
              <a:t>sia lanjut serta </a:t>
            </a:r>
            <a:r>
              <a:rPr lang="en-US" b="1" dirty="0"/>
              <a:t>M</a:t>
            </a:r>
            <a:r>
              <a:rPr lang="id-ID" b="1" dirty="0"/>
              <a:t>asa </a:t>
            </a:r>
            <a:r>
              <a:rPr lang="en-US" b="1" dirty="0"/>
              <a:t>H</a:t>
            </a:r>
            <a:r>
              <a:rPr lang="id-ID" b="1" dirty="0"/>
              <a:t>idup dan </a:t>
            </a:r>
            <a:r>
              <a:rPr lang="en-US" b="1" dirty="0"/>
              <a:t>H</a:t>
            </a:r>
            <a:r>
              <a:rPr lang="id-ID" b="1" dirty="0"/>
              <a:t>arapan </a:t>
            </a:r>
            <a:r>
              <a:rPr lang="en-US" b="1" dirty="0"/>
              <a:t>H</a:t>
            </a:r>
            <a:r>
              <a:rPr lang="id-ID" b="1" dirty="0"/>
              <a:t>idup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28527" y="2315793"/>
            <a:ext cx="5741044" cy="379677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id-ID" sz="2400" b="1" dirty="0">
                <a:latin typeface="Aptos" panose="020B0004020202020204" pitchFamily="34" charset="0"/>
              </a:rPr>
              <a:t>Masa Hidup (Life span)</a:t>
            </a:r>
            <a:r>
              <a:rPr lang="en-US" sz="2400" b="1" dirty="0">
                <a:latin typeface="Aptos" panose="020B0004020202020204" pitchFamily="34" charset="0"/>
              </a:rPr>
              <a:t> </a:t>
            </a:r>
            <a:r>
              <a:rPr lang="id-ID" sz="2400" b="1" dirty="0">
                <a:latin typeface="Aptos" panose="020B0004020202020204" pitchFamily="34" charset="0"/>
              </a:rPr>
              <a:t>: </a:t>
            </a:r>
            <a:endParaRPr lang="en-US" sz="2400" b="1" dirty="0">
              <a:latin typeface="Aptos" panose="020B0004020202020204" pitchFamily="34" charset="0"/>
            </a:endParaRPr>
          </a:p>
          <a:p>
            <a:pPr>
              <a:buNone/>
            </a:pPr>
            <a:r>
              <a:rPr lang="en-US" sz="2400" b="1" u="none" strike="noStrike" dirty="0">
                <a:effectLst/>
                <a:latin typeface="Aptos" panose="020B0004020202020204" pitchFamily="34" charset="0"/>
              </a:rPr>
              <a:t> </a:t>
            </a:r>
            <a:r>
              <a:rPr lang="en-US" sz="2400" u="none" strike="noStrike" dirty="0" err="1">
                <a:effectLst/>
                <a:latin typeface="Aptos" panose="020B0004020202020204" pitchFamily="34" charset="0"/>
              </a:rPr>
              <a:t>adalah</a:t>
            </a:r>
            <a:r>
              <a:rPr lang="en-US" sz="2400" u="none" strike="noStrike" dirty="0">
                <a:effectLst/>
                <a:latin typeface="Aptos" panose="020B00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</a:rPr>
              <a:t>seluruh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</a:rPr>
              <a:t>rentang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</a:rPr>
              <a:t>waktu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</a:rPr>
              <a:t>atau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</a:rPr>
              <a:t>tahapan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</a:rPr>
              <a:t>perkembangan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</a:rPr>
              <a:t>seseorang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</a:rPr>
              <a:t>sejak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</a:rPr>
              <a:t>awal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</a:rPr>
              <a:t>kehidupan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</a:rPr>
              <a:t>hingga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</a:rPr>
              <a:t>akhir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</a:rPr>
              <a:t>hayat</a:t>
            </a:r>
            <a:r>
              <a:rPr lang="en-US" sz="2400" dirty="0">
                <a:latin typeface="Aptos" panose="020B0004020202020204" pitchFamily="34" charset="0"/>
              </a:rPr>
              <a:t>.</a:t>
            </a:r>
            <a:endParaRPr lang="en-US" sz="2400" u="none" strike="noStrike" dirty="0">
              <a:effectLst/>
              <a:latin typeface="Aptos" panose="020B0004020202020204" pitchFamily="34" charset="0"/>
            </a:endParaRPr>
          </a:p>
          <a:p>
            <a:pPr>
              <a:buNone/>
            </a:pPr>
            <a:endParaRPr lang="en-US" sz="2400" b="1" dirty="0">
              <a:latin typeface="Aptos" panose="020B0004020202020204" pitchFamily="34" charset="0"/>
            </a:endParaRPr>
          </a:p>
          <a:p>
            <a:pPr>
              <a:buNone/>
            </a:pPr>
            <a:r>
              <a:rPr lang="en-US" b="1" u="none" strike="noStrike" dirty="0">
                <a:effectLst/>
                <a:latin typeface="Aptos" panose="020B0004020202020204" pitchFamily="34" charset="0"/>
              </a:rPr>
              <a:t> masa </a:t>
            </a:r>
            <a:r>
              <a:rPr lang="en-US" b="1" u="none" strike="noStrike" dirty="0" err="1">
                <a:effectLst/>
                <a:latin typeface="Aptos" panose="020B0004020202020204" pitchFamily="34" charset="0"/>
              </a:rPr>
              <a:t>hidup</a:t>
            </a:r>
            <a:r>
              <a:rPr lang="en-US" b="1" u="none" strike="noStrike" dirty="0">
                <a:effectLst/>
                <a:latin typeface="Aptos" panose="020B0004020202020204" pitchFamily="34" charset="0"/>
              </a:rPr>
              <a:t> (</a:t>
            </a:r>
            <a:r>
              <a:rPr lang="en-US" b="1" i="1" u="none" strike="noStrike" dirty="0">
                <a:effectLst/>
                <a:latin typeface="Aptos" panose="020B0004020202020204" pitchFamily="34" charset="0"/>
              </a:rPr>
              <a:t>life span</a:t>
            </a:r>
            <a:r>
              <a:rPr lang="en-US" b="1" u="none" strike="noStrike" dirty="0">
                <a:effectLst/>
                <a:latin typeface="Aptos" panose="020B0004020202020204" pitchFamily="34" charset="0"/>
              </a:rPr>
              <a:t>)</a:t>
            </a:r>
            <a:r>
              <a:rPr lang="en-US" dirty="0">
                <a:latin typeface="Aptos" panose="020B0004020202020204" pitchFamily="34" charset="0"/>
              </a:rPr>
              <a:t>, yang </a:t>
            </a:r>
            <a:r>
              <a:rPr lang="en-US" dirty="0" err="1">
                <a:latin typeface="Aptos" panose="020B0004020202020204" pitchFamily="34" charset="0"/>
              </a:rPr>
              <a:t>merujuk</a:t>
            </a:r>
            <a:r>
              <a:rPr lang="en-US" dirty="0">
                <a:latin typeface="Aptos" panose="020B0004020202020204" pitchFamily="34" charset="0"/>
              </a:rPr>
              <a:t> pada batas </a:t>
            </a:r>
            <a:r>
              <a:rPr lang="en-US" dirty="0" err="1">
                <a:latin typeface="Aptos" panose="020B0004020202020204" pitchFamily="34" charset="0"/>
              </a:rPr>
              <a:t>atas</a:t>
            </a:r>
            <a:r>
              <a:rPr lang="en-US" dirty="0">
                <a:latin typeface="Aptos" panose="020B0004020202020204" pitchFamily="34" charset="0"/>
              </a:rPr>
              <a:t> </a:t>
            </a:r>
            <a:r>
              <a:rPr lang="en-US" dirty="0" err="1">
                <a:latin typeface="Aptos" panose="020B0004020202020204" pitchFamily="34" charset="0"/>
              </a:rPr>
              <a:t>usia</a:t>
            </a:r>
            <a:r>
              <a:rPr lang="en-US" dirty="0">
                <a:latin typeface="Aptos" panose="020B0004020202020204" pitchFamily="34" charset="0"/>
              </a:rPr>
              <a:t> </a:t>
            </a:r>
            <a:r>
              <a:rPr lang="en-US" dirty="0" err="1">
                <a:latin typeface="Aptos" panose="020B0004020202020204" pitchFamily="34" charset="0"/>
              </a:rPr>
              <a:t>maksimum</a:t>
            </a:r>
            <a:r>
              <a:rPr lang="en-US" dirty="0">
                <a:latin typeface="Aptos" panose="020B0004020202020204" pitchFamily="34" charset="0"/>
              </a:rPr>
              <a:t> yang </a:t>
            </a:r>
            <a:r>
              <a:rPr lang="en-US" dirty="0" err="1">
                <a:latin typeface="Aptos" panose="020B0004020202020204" pitchFamily="34" charset="0"/>
              </a:rPr>
              <a:t>dapat</a:t>
            </a:r>
            <a:r>
              <a:rPr lang="en-US" dirty="0">
                <a:latin typeface="Aptos" panose="020B0004020202020204" pitchFamily="34" charset="0"/>
              </a:rPr>
              <a:t> </a:t>
            </a:r>
            <a:r>
              <a:rPr lang="en-US" dirty="0" err="1">
                <a:latin typeface="Aptos" panose="020B0004020202020204" pitchFamily="34" charset="0"/>
              </a:rPr>
              <a:t>dicapai</a:t>
            </a:r>
            <a:r>
              <a:rPr lang="en-US" dirty="0">
                <a:latin typeface="Aptos" panose="020B0004020202020204" pitchFamily="34" charset="0"/>
              </a:rPr>
              <a:t> </a:t>
            </a:r>
            <a:r>
              <a:rPr lang="en-US" dirty="0" err="1">
                <a:latin typeface="Aptos" panose="020B0004020202020204" pitchFamily="34" charset="0"/>
              </a:rPr>
              <a:t>manusia</a:t>
            </a:r>
            <a:r>
              <a:rPr lang="en-US" dirty="0">
                <a:latin typeface="Aptos" panose="020B0004020202020204" pitchFamily="34" charset="0"/>
              </a:rPr>
              <a:t> (</a:t>
            </a:r>
            <a:r>
              <a:rPr lang="en-US" dirty="0" err="1">
                <a:latin typeface="Aptos" panose="020B0004020202020204" pitchFamily="34" charset="0"/>
              </a:rPr>
              <a:t>secara</a:t>
            </a:r>
            <a:r>
              <a:rPr lang="en-US" dirty="0">
                <a:latin typeface="Aptos" panose="020B0004020202020204" pitchFamily="34" charset="0"/>
              </a:rPr>
              <a:t> </a:t>
            </a:r>
            <a:r>
              <a:rPr lang="en-US" dirty="0" err="1">
                <a:latin typeface="Aptos" panose="020B0004020202020204" pitchFamily="34" charset="0"/>
              </a:rPr>
              <a:t>biologis</a:t>
            </a:r>
            <a:r>
              <a:rPr lang="en-US" dirty="0">
                <a:latin typeface="Aptos" panose="020B0004020202020204" pitchFamily="34" charset="0"/>
              </a:rPr>
              <a:t> </a:t>
            </a:r>
            <a:r>
              <a:rPr lang="en-US" dirty="0" err="1">
                <a:latin typeface="Aptos" panose="020B0004020202020204" pitchFamily="34" charset="0"/>
              </a:rPr>
              <a:t>berkisar</a:t>
            </a:r>
            <a:r>
              <a:rPr lang="en-US" dirty="0">
                <a:latin typeface="Aptos" panose="020B0004020202020204" pitchFamily="34" charset="0"/>
              </a:rPr>
              <a:t> </a:t>
            </a:r>
            <a:r>
              <a:rPr lang="en-US" dirty="0" err="1">
                <a:latin typeface="Aptos" panose="020B0004020202020204" pitchFamily="34" charset="0"/>
              </a:rPr>
              <a:t>antara</a:t>
            </a:r>
            <a:r>
              <a:rPr lang="en-US" dirty="0">
                <a:latin typeface="Aptos" panose="020B0004020202020204" pitchFamily="34" charset="0"/>
              </a:rPr>
              <a:t> 120–125 </a:t>
            </a:r>
            <a:r>
              <a:rPr lang="en-US" dirty="0" err="1">
                <a:latin typeface="Aptos" panose="020B0004020202020204" pitchFamily="34" charset="0"/>
              </a:rPr>
              <a:t>tahun</a:t>
            </a:r>
            <a:r>
              <a:rPr lang="en-US" dirty="0">
                <a:latin typeface="Aptos" panose="020B0004020202020204" pitchFamily="34" charset="0"/>
              </a:rPr>
              <a:t>).</a:t>
            </a:r>
          </a:p>
          <a:p>
            <a:pPr>
              <a:buNone/>
            </a:pPr>
            <a:endParaRPr lang="id-ID" dirty="0">
              <a:latin typeface="Bahnschrift" panose="020B0502040204020203" pitchFamily="34" charset="0"/>
            </a:endParaRPr>
          </a:p>
        </p:txBody>
      </p:sp>
      <p:pic>
        <p:nvPicPr>
          <p:cNvPr id="1026" name="Picture 2" descr="Keterangan foto tidak tersedia.">
            <a:extLst>
              <a:ext uri="{FF2B5EF4-FFF2-40B4-BE49-F238E27FC236}">
                <a16:creationId xmlns:a16="http://schemas.microsoft.com/office/drawing/2014/main" id="{70D8C107-2741-78C3-D7D3-55A10C9E37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534" y="2109230"/>
            <a:ext cx="4462041" cy="4462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39055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289" y="469392"/>
            <a:ext cx="7668013" cy="1185788"/>
          </a:xfrm>
        </p:spPr>
        <p:txBody>
          <a:bodyPr>
            <a:normAutofit fontScale="90000"/>
          </a:bodyPr>
          <a:lstStyle/>
          <a:p>
            <a:r>
              <a:rPr lang="id-ID" b="1" dirty="0"/>
              <a:t>Pengertian </a:t>
            </a:r>
            <a:r>
              <a:rPr lang="en-US" b="1" dirty="0"/>
              <a:t>U</a:t>
            </a:r>
            <a:r>
              <a:rPr lang="id-ID" b="1" dirty="0"/>
              <a:t>sia lanjut serta </a:t>
            </a:r>
            <a:r>
              <a:rPr lang="en-US" b="1" dirty="0"/>
              <a:t>M</a:t>
            </a:r>
            <a:r>
              <a:rPr lang="id-ID" b="1" dirty="0"/>
              <a:t>asa </a:t>
            </a:r>
            <a:r>
              <a:rPr lang="en-US" b="1" dirty="0"/>
              <a:t>H</a:t>
            </a:r>
            <a:r>
              <a:rPr lang="id-ID" b="1" dirty="0"/>
              <a:t>idup dan </a:t>
            </a:r>
            <a:r>
              <a:rPr lang="en-US" b="1" dirty="0"/>
              <a:t>H</a:t>
            </a:r>
            <a:r>
              <a:rPr lang="id-ID" b="1" dirty="0"/>
              <a:t>arapan </a:t>
            </a:r>
            <a:r>
              <a:rPr lang="en-US" b="1" dirty="0"/>
              <a:t>H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4778" y="1736953"/>
            <a:ext cx="10131425" cy="4246541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  <a:buNone/>
            </a:pPr>
            <a:r>
              <a:rPr lang="en-US" sz="2400" dirty="0"/>
              <a:t> </a:t>
            </a:r>
            <a:r>
              <a:rPr lang="id-ID" sz="2400" b="1" dirty="0"/>
              <a:t>Harapan hidup (life expectancy): </a:t>
            </a:r>
            <a:endParaRPr lang="en-US" sz="2400" b="1" dirty="0"/>
          </a:p>
          <a:p>
            <a:pPr>
              <a:lnSpc>
                <a:spcPct val="150000"/>
              </a:lnSpc>
              <a:buNone/>
            </a:pPr>
            <a:r>
              <a:rPr lang="en-US" sz="2400" b="0" u="none" strike="noStrike" dirty="0">
                <a:effectLst/>
                <a:latin typeface="Google Sans"/>
              </a:rPr>
              <a:t>   </a:t>
            </a:r>
            <a:r>
              <a:rPr lang="en-US" sz="2400" b="0" u="none" strike="noStrike" dirty="0" err="1">
                <a:effectLst/>
                <a:latin typeface="Google Sans"/>
              </a:rPr>
              <a:t>Menurut</a:t>
            </a:r>
            <a:r>
              <a:rPr lang="en-US" sz="2400" b="0" u="none" strike="noStrike" dirty="0">
                <a:effectLst/>
                <a:latin typeface="Google Sans"/>
              </a:rPr>
              <a:t> </a:t>
            </a:r>
            <a:r>
              <a:rPr lang="en-US" sz="2400" b="0" u="none" strike="noStrike" dirty="0" err="1">
                <a:effectLst/>
                <a:latin typeface="Google Sans"/>
              </a:rPr>
              <a:t>pakar</a:t>
            </a:r>
            <a:r>
              <a:rPr lang="en-US" sz="2400" b="0" u="none" strike="noStrike" dirty="0">
                <a:effectLst/>
                <a:latin typeface="Google Sans"/>
              </a:rPr>
              <a:t> </a:t>
            </a:r>
            <a:r>
              <a:rPr lang="en-US" sz="2400" b="0" u="none" strike="noStrike" dirty="0" err="1">
                <a:effectLst/>
                <a:latin typeface="Google Sans"/>
              </a:rPr>
              <a:t>psikologi</a:t>
            </a:r>
            <a:r>
              <a:rPr lang="en-US" sz="2400" b="0" u="none" strike="noStrike" dirty="0">
                <a:effectLst/>
                <a:latin typeface="Google Sans"/>
              </a:rPr>
              <a:t> </a:t>
            </a:r>
            <a:r>
              <a:rPr lang="en-US" sz="2400" b="0" u="none" strike="noStrike" dirty="0" err="1">
                <a:effectLst/>
                <a:latin typeface="Google Sans"/>
              </a:rPr>
              <a:t>perkembangan</a:t>
            </a:r>
            <a:r>
              <a:rPr lang="en-US" sz="2400" b="0" u="none" strike="noStrike" dirty="0">
                <a:effectLst/>
                <a:latin typeface="Google Sans"/>
              </a:rPr>
              <a:t> </a:t>
            </a:r>
            <a:r>
              <a:rPr lang="en-US" sz="2400" b="1" u="none" strike="noStrike" dirty="0">
                <a:effectLst/>
                <a:latin typeface="Google Sans"/>
              </a:rPr>
              <a:t>John W. Santrock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bukunya</a:t>
            </a:r>
            <a:r>
              <a:rPr lang="en-US" sz="2400" dirty="0"/>
              <a:t> </a:t>
            </a:r>
            <a:r>
              <a:rPr lang="en-US" sz="2400" b="0" i="1" u="none" strike="noStrike" dirty="0">
                <a:effectLst/>
                <a:latin typeface="Google Sans"/>
              </a:rPr>
              <a:t>Life-Span Development</a:t>
            </a:r>
            <a:r>
              <a:rPr lang="en-US" sz="2400" dirty="0"/>
              <a:t>, </a:t>
            </a:r>
            <a:r>
              <a:rPr lang="en-US" sz="2400" b="1" u="none" strike="noStrike" dirty="0" err="1">
                <a:effectLst/>
                <a:latin typeface="Google Sans"/>
              </a:rPr>
              <a:t>harapan</a:t>
            </a:r>
            <a:r>
              <a:rPr lang="en-US" sz="2400" b="1" u="none" strike="noStrike" dirty="0">
                <a:effectLst/>
                <a:latin typeface="Google Sans"/>
              </a:rPr>
              <a:t> </a:t>
            </a:r>
            <a:r>
              <a:rPr lang="en-US" sz="2400" b="1" u="none" strike="noStrike" dirty="0" err="1">
                <a:effectLst/>
                <a:latin typeface="Google Sans"/>
              </a:rPr>
              <a:t>hidup</a:t>
            </a:r>
            <a:r>
              <a:rPr lang="en-US" sz="2400" b="1" u="none" strike="noStrike" dirty="0">
                <a:effectLst/>
                <a:latin typeface="Google Sans"/>
              </a:rPr>
              <a:t> (</a:t>
            </a:r>
            <a:r>
              <a:rPr lang="en-US" sz="2400" b="1" i="1" u="none" strike="noStrike" dirty="0">
                <a:effectLst/>
                <a:latin typeface="Google Sans"/>
              </a:rPr>
              <a:t>life expectancy</a:t>
            </a:r>
            <a:r>
              <a:rPr lang="en-US" sz="2400" b="0" u="none" strike="noStrike" dirty="0">
                <a:effectLst/>
                <a:latin typeface="Google Sans"/>
              </a:rPr>
              <a:t>) </a:t>
            </a:r>
            <a:r>
              <a:rPr lang="en-US" sz="2400" b="0" u="none" strike="noStrike" dirty="0" err="1">
                <a:effectLst/>
                <a:latin typeface="Google Sans"/>
              </a:rPr>
              <a:t>adalah</a:t>
            </a:r>
            <a:r>
              <a:rPr lang="en-US" sz="2400" b="0" u="none" strike="noStrike" dirty="0">
                <a:effectLst/>
                <a:latin typeface="Google Sans"/>
              </a:rPr>
              <a:t> </a:t>
            </a:r>
            <a:r>
              <a:rPr lang="en-US" sz="2400" b="0" u="none" strike="noStrike" dirty="0" err="1">
                <a:effectLst/>
                <a:latin typeface="Google Sans"/>
              </a:rPr>
              <a:t>perkiraan</a:t>
            </a:r>
            <a:r>
              <a:rPr lang="en-US" sz="2400" b="0" u="none" strike="noStrike" dirty="0">
                <a:effectLst/>
                <a:latin typeface="Google Sans"/>
              </a:rPr>
              <a:t> </a:t>
            </a:r>
            <a:r>
              <a:rPr lang="en-US" sz="2400" b="0" u="none" strike="noStrike" dirty="0" err="1">
                <a:effectLst/>
                <a:latin typeface="Google Sans"/>
              </a:rPr>
              <a:t>jumlah</a:t>
            </a:r>
            <a:r>
              <a:rPr lang="en-US" sz="2400" b="0" u="none" strike="noStrike" dirty="0">
                <a:effectLst/>
                <a:latin typeface="Google Sans"/>
              </a:rPr>
              <a:t> </a:t>
            </a:r>
            <a:r>
              <a:rPr lang="en-US" sz="2400" b="0" u="none" strike="noStrike" dirty="0" err="1">
                <a:effectLst/>
                <a:latin typeface="Google Sans"/>
              </a:rPr>
              <a:t>tahun</a:t>
            </a:r>
            <a:r>
              <a:rPr lang="en-US" sz="2400" b="0" u="none" strike="noStrike" dirty="0">
                <a:effectLst/>
                <a:latin typeface="Google Sans"/>
              </a:rPr>
              <a:t> yang rata-rata </a:t>
            </a:r>
            <a:r>
              <a:rPr lang="en-US" sz="2400" b="0" u="none" strike="noStrike" dirty="0" err="1">
                <a:effectLst/>
                <a:latin typeface="Google Sans"/>
              </a:rPr>
              <a:t>akan</a:t>
            </a:r>
            <a:r>
              <a:rPr lang="en-US" sz="2400" b="0" u="none" strike="noStrike" dirty="0">
                <a:effectLst/>
                <a:latin typeface="Google Sans"/>
              </a:rPr>
              <a:t> </a:t>
            </a:r>
            <a:r>
              <a:rPr lang="en-US" sz="2400" b="0" u="none" strike="noStrike" dirty="0" err="1">
                <a:effectLst/>
                <a:latin typeface="Google Sans"/>
              </a:rPr>
              <a:t>dijalani</a:t>
            </a:r>
            <a:r>
              <a:rPr lang="en-US" sz="2400" b="0" u="none" strike="noStrike" dirty="0">
                <a:effectLst/>
                <a:latin typeface="Google Sans"/>
              </a:rPr>
              <a:t> oleh </a:t>
            </a:r>
            <a:r>
              <a:rPr lang="en-US" sz="2400" b="0" u="none" strike="noStrike" dirty="0" err="1">
                <a:effectLst/>
                <a:latin typeface="Google Sans"/>
              </a:rPr>
              <a:t>seseorang</a:t>
            </a:r>
            <a:r>
              <a:rPr lang="en-US" sz="2400" b="0" u="none" strike="noStrike" dirty="0">
                <a:effectLst/>
                <a:latin typeface="Google Sans"/>
              </a:rPr>
              <a:t> yang </a:t>
            </a:r>
            <a:r>
              <a:rPr lang="en-US" sz="2400" b="0" u="none" strike="noStrike" dirty="0" err="1">
                <a:effectLst/>
                <a:latin typeface="Google Sans"/>
              </a:rPr>
              <a:t>lahir</a:t>
            </a:r>
            <a:r>
              <a:rPr lang="en-US" sz="2400" b="0" u="none" strike="noStrike" dirty="0">
                <a:effectLst/>
                <a:latin typeface="Google Sans"/>
              </a:rPr>
              <a:t> pada </a:t>
            </a:r>
            <a:r>
              <a:rPr lang="en-US" sz="2400" b="0" u="none" strike="noStrike" dirty="0" err="1">
                <a:effectLst/>
                <a:latin typeface="Google Sans"/>
              </a:rPr>
              <a:t>tahun</a:t>
            </a:r>
            <a:r>
              <a:rPr lang="en-US" sz="2400" b="0" u="none" strike="noStrike" dirty="0">
                <a:effectLst/>
                <a:latin typeface="Google Sans"/>
              </a:rPr>
              <a:t> </a:t>
            </a:r>
            <a:r>
              <a:rPr lang="en-US" sz="2400" b="0" u="none" strike="noStrike" dirty="0" err="1">
                <a:effectLst/>
                <a:latin typeface="Google Sans"/>
              </a:rPr>
              <a:t>tertentu</a:t>
            </a:r>
            <a:endParaRPr lang="en-US" sz="2400" b="0" u="none" strike="noStrike" dirty="0">
              <a:effectLst/>
              <a:latin typeface="Google Sans"/>
            </a:endParaRPr>
          </a:p>
          <a:p>
            <a:pPr>
              <a:lnSpc>
                <a:spcPct val="150000"/>
              </a:lnSpc>
              <a:buNone/>
            </a:pPr>
            <a:endParaRPr lang="en-US" sz="2400" dirty="0">
              <a:latin typeface="Google Sans"/>
            </a:endParaRPr>
          </a:p>
          <a:p>
            <a:pPr>
              <a:lnSpc>
                <a:spcPct val="150000"/>
              </a:lnSpc>
              <a:buNone/>
            </a:pPr>
            <a:r>
              <a:rPr lang="en-US" sz="2400" dirty="0"/>
              <a:t> Harapan </a:t>
            </a:r>
            <a:r>
              <a:rPr lang="en-US" sz="2400" dirty="0" err="1"/>
              <a:t>hidup</a:t>
            </a:r>
            <a:r>
              <a:rPr lang="en-US" sz="2400" dirty="0"/>
              <a:t> </a:t>
            </a:r>
            <a:r>
              <a:rPr lang="en-US" sz="2400" dirty="0" err="1"/>
              <a:t>bersifat</a:t>
            </a:r>
            <a:r>
              <a:rPr lang="en-US" sz="2400" dirty="0"/>
              <a:t> </a:t>
            </a:r>
            <a:r>
              <a:rPr lang="en-US" sz="2400" dirty="0" err="1"/>
              <a:t>statistik</a:t>
            </a:r>
            <a:r>
              <a:rPr lang="en-US" sz="2400" dirty="0"/>
              <a:t> dan sangat </a:t>
            </a:r>
            <a:r>
              <a:rPr lang="en-US" sz="2400" dirty="0" err="1"/>
              <a:t>dipengaruhi</a:t>
            </a:r>
            <a:r>
              <a:rPr lang="en-US" sz="2400" dirty="0"/>
              <a:t> oleh </a:t>
            </a:r>
            <a:r>
              <a:rPr lang="en-US" sz="2400" dirty="0" err="1"/>
              <a:t>faktor</a:t>
            </a:r>
            <a:r>
              <a:rPr lang="en-US" sz="2400" dirty="0"/>
              <a:t> </a:t>
            </a:r>
            <a:r>
              <a:rPr lang="en-US" sz="2400" dirty="0" err="1"/>
              <a:t>kerentanan</a:t>
            </a:r>
            <a:r>
              <a:rPr lang="en-US" sz="2400" dirty="0"/>
              <a:t> </a:t>
            </a:r>
            <a:r>
              <a:rPr lang="en-US" sz="2400" dirty="0" err="1"/>
              <a:t>biologis</a:t>
            </a:r>
            <a:r>
              <a:rPr lang="en-US" sz="2400" dirty="0"/>
              <a:t>, </a:t>
            </a:r>
            <a:r>
              <a:rPr lang="en-US" sz="2400" dirty="0" err="1"/>
              <a:t>kondisi</a:t>
            </a:r>
            <a:r>
              <a:rPr lang="en-US" sz="2400" dirty="0"/>
              <a:t> </a:t>
            </a:r>
            <a:r>
              <a:rPr lang="en-US" sz="2400" dirty="0" err="1"/>
              <a:t>sosial-ekonomi</a:t>
            </a:r>
            <a:r>
              <a:rPr lang="en-US" sz="2400" dirty="0"/>
              <a:t>, </a:t>
            </a:r>
            <a:r>
              <a:rPr lang="en-US" sz="2400" dirty="0" err="1"/>
              <a:t>layanan</a:t>
            </a:r>
            <a:r>
              <a:rPr lang="en-US" sz="2400" dirty="0"/>
              <a:t> </a:t>
            </a:r>
            <a:r>
              <a:rPr lang="en-US" sz="2400" dirty="0" err="1"/>
              <a:t>kesehatan</a:t>
            </a:r>
            <a:r>
              <a:rPr lang="en-US" sz="2400" dirty="0"/>
              <a:t>, dan </a:t>
            </a:r>
            <a:r>
              <a:rPr lang="en-US" sz="2400" dirty="0" err="1"/>
              <a:t>gaya</a:t>
            </a:r>
            <a:r>
              <a:rPr lang="en-US" sz="2400" dirty="0"/>
              <a:t> </a:t>
            </a:r>
            <a:r>
              <a:rPr lang="en-US" sz="2400" dirty="0" err="1"/>
              <a:t>hidup</a:t>
            </a:r>
            <a:r>
              <a:rPr lang="en-US" sz="2400" dirty="0"/>
              <a:t> pada masa </a:t>
            </a:r>
            <a:r>
              <a:rPr lang="en-US" sz="2400" dirty="0" err="1"/>
              <a:t>individu</a:t>
            </a:r>
            <a:r>
              <a:rPr lang="en-US" sz="2400" dirty="0"/>
              <a:t> </a:t>
            </a:r>
            <a:r>
              <a:rPr lang="en-US" sz="2400" dirty="0" err="1"/>
              <a:t>tersebut</a:t>
            </a:r>
            <a:r>
              <a:rPr lang="en-US" sz="2400" dirty="0"/>
              <a:t> </a:t>
            </a:r>
            <a:r>
              <a:rPr lang="en-US" sz="2400" dirty="0" err="1"/>
              <a:t>hidup</a:t>
            </a:r>
            <a:endParaRPr lang="en-US" sz="2400" b="0" u="none" strike="noStrike" dirty="0">
              <a:effectLst/>
              <a:latin typeface="Google Sans"/>
            </a:endParaRPr>
          </a:p>
          <a:p>
            <a:pPr>
              <a:lnSpc>
                <a:spcPct val="150000"/>
              </a:lnSpc>
              <a:buNone/>
            </a:pPr>
            <a:endParaRPr lang="id-ID" sz="2400" dirty="0"/>
          </a:p>
        </p:txBody>
      </p:sp>
    </p:spTree>
    <p:extLst>
      <p:ext uri="{BB962C8B-B14F-4D97-AF65-F5344CB8AC3E}">
        <p14:creationId xmlns:p14="http://schemas.microsoft.com/office/powerpoint/2010/main" val="14264430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289" y="469392"/>
            <a:ext cx="7668013" cy="1185788"/>
          </a:xfrm>
        </p:spPr>
        <p:txBody>
          <a:bodyPr>
            <a:normAutofit fontScale="90000"/>
          </a:bodyPr>
          <a:lstStyle/>
          <a:p>
            <a:r>
              <a:rPr lang="id-ID" b="1" dirty="0"/>
              <a:t>Pengertian </a:t>
            </a:r>
            <a:r>
              <a:rPr lang="en-US" b="1" dirty="0"/>
              <a:t>U</a:t>
            </a:r>
            <a:r>
              <a:rPr lang="id-ID" b="1" dirty="0"/>
              <a:t>sia lanjut serta </a:t>
            </a:r>
            <a:r>
              <a:rPr lang="en-US" b="1" dirty="0"/>
              <a:t>M</a:t>
            </a:r>
            <a:r>
              <a:rPr lang="id-ID" b="1" dirty="0"/>
              <a:t>asa </a:t>
            </a:r>
            <a:r>
              <a:rPr lang="en-US" b="1" dirty="0"/>
              <a:t>H</a:t>
            </a:r>
            <a:r>
              <a:rPr lang="id-ID" b="1" dirty="0"/>
              <a:t>idup dan </a:t>
            </a:r>
            <a:r>
              <a:rPr lang="en-US" b="1" dirty="0"/>
              <a:t>H</a:t>
            </a:r>
            <a:r>
              <a:rPr lang="id-ID" b="1" dirty="0"/>
              <a:t>arapan </a:t>
            </a:r>
            <a:r>
              <a:rPr lang="en-US" b="1" dirty="0"/>
              <a:t>H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289" y="2099076"/>
            <a:ext cx="10131425" cy="424654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sz="2400" dirty="0"/>
              <a:t> </a:t>
            </a:r>
            <a:r>
              <a:rPr lang="en-US" b="0" u="none" strike="noStrike" dirty="0" err="1">
                <a:effectLst/>
                <a:latin typeface="Google Sans"/>
              </a:rPr>
              <a:t>Menurut</a:t>
            </a:r>
            <a:r>
              <a:rPr lang="en-US" b="0" u="none" strike="noStrike" dirty="0">
                <a:effectLst/>
                <a:latin typeface="Google Sans"/>
              </a:rPr>
              <a:t> </a:t>
            </a:r>
            <a:r>
              <a:rPr lang="en-US" b="0" u="none" strike="noStrike" dirty="0" err="1">
                <a:effectLst/>
                <a:latin typeface="Google Sans"/>
              </a:rPr>
              <a:t>buku</a:t>
            </a:r>
            <a:r>
              <a:rPr lang="en-US" b="0" u="none" strike="noStrike" dirty="0">
                <a:effectLst/>
                <a:latin typeface="Google Sans"/>
              </a:rPr>
              <a:t> </a:t>
            </a:r>
            <a:r>
              <a:rPr lang="en-US" b="0" u="none" strike="noStrike" dirty="0" err="1">
                <a:effectLst/>
                <a:latin typeface="Google Sans"/>
              </a:rPr>
              <a:t>psikologi</a:t>
            </a:r>
            <a:r>
              <a:rPr lang="en-US" b="0" u="none" strike="noStrike" dirty="0">
                <a:effectLst/>
                <a:latin typeface="Google Sans"/>
              </a:rPr>
              <a:t> </a:t>
            </a:r>
            <a:r>
              <a:rPr lang="en-US" b="0" u="none" strike="noStrike" dirty="0" err="1">
                <a:effectLst/>
                <a:latin typeface="Google Sans"/>
              </a:rPr>
              <a:t>perkembangan</a:t>
            </a:r>
            <a:r>
              <a:rPr lang="en-US" b="0" u="none" strike="noStrike" dirty="0">
                <a:effectLst/>
                <a:latin typeface="Google Sans"/>
              </a:rPr>
              <a:t> </a:t>
            </a:r>
            <a:r>
              <a:rPr lang="en-US" b="0" u="none" strike="noStrike" dirty="0" err="1">
                <a:effectLst/>
                <a:latin typeface="Google Sans"/>
              </a:rPr>
              <a:t>karya</a:t>
            </a:r>
            <a:r>
              <a:rPr lang="en-US" b="0" u="none" strike="noStrike" dirty="0">
                <a:effectLst/>
                <a:latin typeface="Google Sans"/>
              </a:rPr>
              <a:t> </a:t>
            </a:r>
            <a:r>
              <a:rPr lang="en-US" b="1" u="none" strike="noStrike" dirty="0">
                <a:effectLst/>
                <a:latin typeface="Google Sans"/>
              </a:rPr>
              <a:t>Diane E. Papalia</a:t>
            </a:r>
            <a:r>
              <a:rPr lang="en-US" dirty="0"/>
              <a:t> (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b="0" i="1" u="none" strike="noStrike" dirty="0">
                <a:effectLst/>
                <a:latin typeface="Google Sans"/>
              </a:rPr>
              <a:t>Human Development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b="0" i="1" u="none" strike="noStrike" dirty="0">
                <a:effectLst/>
                <a:latin typeface="Google Sans"/>
              </a:rPr>
              <a:t>Experience Human Development</a:t>
            </a:r>
            <a:r>
              <a:rPr lang="en-US" dirty="0"/>
              <a:t>), </a:t>
            </a:r>
            <a:r>
              <a:rPr lang="en-US" b="1" u="none" strike="noStrike" dirty="0" err="1">
                <a:effectLst/>
                <a:latin typeface="Google Sans"/>
              </a:rPr>
              <a:t>harapan</a:t>
            </a:r>
            <a:r>
              <a:rPr lang="en-US" b="1" u="none" strike="noStrike" dirty="0">
                <a:effectLst/>
                <a:latin typeface="Google Sans"/>
              </a:rPr>
              <a:t> </a:t>
            </a:r>
            <a:r>
              <a:rPr lang="en-US" b="1" u="none" strike="noStrike" dirty="0" err="1">
                <a:effectLst/>
                <a:latin typeface="Google Sans"/>
              </a:rPr>
              <a:t>hidup</a:t>
            </a:r>
            <a:r>
              <a:rPr lang="en-US" b="1" u="none" strike="noStrike" dirty="0">
                <a:effectLst/>
                <a:latin typeface="Google Sans"/>
              </a:rPr>
              <a:t> (</a:t>
            </a:r>
            <a:r>
              <a:rPr lang="en-US" b="1" i="1" u="none" strike="noStrike" dirty="0">
                <a:effectLst/>
                <a:latin typeface="Google Sans"/>
              </a:rPr>
              <a:t>life expectancy</a:t>
            </a:r>
            <a:r>
              <a:rPr lang="en-US" b="0" u="none" strike="noStrike" dirty="0">
                <a:effectLst/>
                <a:latin typeface="Google Sans"/>
              </a:rPr>
              <a:t>) </a:t>
            </a:r>
            <a:r>
              <a:rPr lang="en-US" b="0" u="none" strike="noStrike" dirty="0" err="1">
                <a:effectLst/>
                <a:latin typeface="Google Sans"/>
              </a:rPr>
              <a:t>adalah</a:t>
            </a:r>
            <a:r>
              <a:rPr lang="en-US" b="0" u="none" strike="noStrike" dirty="0">
                <a:effectLst/>
                <a:latin typeface="Google Sans"/>
              </a:rPr>
              <a:t> </a:t>
            </a:r>
            <a:r>
              <a:rPr lang="en-US" b="0" u="none" strike="noStrike" dirty="0" err="1">
                <a:effectLst/>
                <a:latin typeface="Google Sans"/>
              </a:rPr>
              <a:t>prediksi</a:t>
            </a:r>
            <a:r>
              <a:rPr lang="en-US" b="0" u="none" strike="noStrike" dirty="0">
                <a:effectLst/>
                <a:latin typeface="Google Sans"/>
              </a:rPr>
              <a:t> </a:t>
            </a:r>
            <a:r>
              <a:rPr lang="en-US" b="0" u="none" strike="noStrike" dirty="0" err="1">
                <a:effectLst/>
                <a:latin typeface="Google Sans"/>
              </a:rPr>
              <a:t>statistik</a:t>
            </a:r>
            <a:r>
              <a:rPr lang="en-US" b="0" u="none" strike="noStrike" dirty="0">
                <a:effectLst/>
                <a:latin typeface="Google Sans"/>
              </a:rPr>
              <a:t> </a:t>
            </a:r>
            <a:r>
              <a:rPr lang="en-US" b="0" u="none" strike="noStrike" dirty="0" err="1">
                <a:effectLst/>
                <a:latin typeface="Google Sans"/>
              </a:rPr>
              <a:t>tentang</a:t>
            </a:r>
            <a:r>
              <a:rPr lang="en-US" b="0" u="none" strike="noStrike" dirty="0">
                <a:effectLst/>
                <a:latin typeface="Google Sans"/>
              </a:rPr>
              <a:t> </a:t>
            </a:r>
            <a:r>
              <a:rPr lang="en-US" b="0" u="none" strike="noStrike" dirty="0" err="1">
                <a:effectLst/>
                <a:latin typeface="Google Sans"/>
              </a:rPr>
              <a:t>jumlah</a:t>
            </a:r>
            <a:r>
              <a:rPr lang="en-US" b="0" u="none" strike="noStrike" dirty="0">
                <a:effectLst/>
                <a:latin typeface="Google Sans"/>
              </a:rPr>
              <a:t> rata-rata </a:t>
            </a:r>
            <a:r>
              <a:rPr lang="en-US" b="0" u="none" strike="noStrike" dirty="0" err="1">
                <a:effectLst/>
                <a:latin typeface="Google Sans"/>
              </a:rPr>
              <a:t>tahun</a:t>
            </a:r>
            <a:r>
              <a:rPr lang="en-US" b="0" u="none" strike="noStrike" dirty="0">
                <a:effectLst/>
                <a:latin typeface="Google Sans"/>
              </a:rPr>
              <a:t> yang </a:t>
            </a:r>
            <a:r>
              <a:rPr lang="en-US" b="0" u="none" strike="noStrike" dirty="0" err="1">
                <a:effectLst/>
                <a:latin typeface="Google Sans"/>
              </a:rPr>
              <a:t>akan</a:t>
            </a:r>
            <a:r>
              <a:rPr lang="en-US" b="0" u="none" strike="noStrike" dirty="0">
                <a:effectLst/>
                <a:latin typeface="Google Sans"/>
              </a:rPr>
              <a:t> </a:t>
            </a:r>
            <a:r>
              <a:rPr lang="en-US" b="0" u="none" strike="noStrike" dirty="0" err="1">
                <a:effectLst/>
                <a:latin typeface="Google Sans"/>
              </a:rPr>
              <a:t>dijalani</a:t>
            </a:r>
            <a:r>
              <a:rPr lang="en-US" b="0" u="none" strike="noStrike" dirty="0">
                <a:effectLst/>
                <a:latin typeface="Google Sans"/>
              </a:rPr>
              <a:t> oleh </a:t>
            </a:r>
            <a:r>
              <a:rPr lang="en-US" b="0" u="none" strike="noStrike" dirty="0" err="1">
                <a:effectLst/>
                <a:latin typeface="Google Sans"/>
              </a:rPr>
              <a:t>seseorang</a:t>
            </a:r>
            <a:r>
              <a:rPr lang="en-US" dirty="0"/>
              <a:t>, </a:t>
            </a:r>
            <a:r>
              <a:rPr lang="en-US" dirty="0" err="1"/>
              <a:t>biasanya</a:t>
            </a:r>
            <a:r>
              <a:rPr lang="en-US" dirty="0"/>
              <a:t> </a:t>
            </a:r>
            <a:r>
              <a:rPr lang="en-US" dirty="0" err="1"/>
              <a:t>dihitung</a:t>
            </a:r>
            <a:r>
              <a:rPr lang="en-US" dirty="0"/>
              <a:t> </a:t>
            </a:r>
            <a:r>
              <a:rPr lang="en-US" dirty="0" err="1"/>
              <a:t>sejak</a:t>
            </a:r>
            <a:r>
              <a:rPr lang="en-US" dirty="0"/>
              <a:t> </a:t>
            </a:r>
            <a:r>
              <a:rPr lang="en-US" dirty="0" err="1"/>
              <a:t>kelahiran</a:t>
            </a:r>
            <a:r>
              <a:rPr lang="en-US" dirty="0"/>
              <a:t>,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kelompok</a:t>
            </a:r>
            <a:r>
              <a:rPr lang="en-US" dirty="0"/>
              <a:t> </a:t>
            </a:r>
            <a:r>
              <a:rPr lang="en-US" dirty="0" err="1"/>
              <a:t>usia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 dan </a:t>
            </a:r>
            <a:r>
              <a:rPr lang="en-US" dirty="0" err="1"/>
              <a:t>angka</a:t>
            </a:r>
            <a:r>
              <a:rPr lang="en-US" dirty="0"/>
              <a:t> </a:t>
            </a:r>
            <a:r>
              <a:rPr lang="en-US" dirty="0" err="1"/>
              <a:t>kematian</a:t>
            </a:r>
            <a:r>
              <a:rPr lang="en-US" dirty="0"/>
              <a:t> (</a:t>
            </a:r>
            <a:r>
              <a:rPr lang="en-US" b="0" i="1" u="none" strike="noStrike" dirty="0">
                <a:effectLst/>
                <a:latin typeface="Google Sans"/>
              </a:rPr>
              <a:t>mortality rates</a:t>
            </a:r>
            <a:r>
              <a:rPr lang="en-US" dirty="0"/>
              <a:t>) yang </a:t>
            </a:r>
            <a:r>
              <a:rPr lang="en-US" dirty="0" err="1"/>
              <a:t>berlaku</a:t>
            </a:r>
            <a:r>
              <a:rPr lang="en-US" dirty="0"/>
              <a:t> pada masa </a:t>
            </a:r>
            <a:r>
              <a:rPr lang="en-US" dirty="0" err="1"/>
              <a:t>tersebut</a:t>
            </a:r>
            <a:endParaRPr lang="id-ID" sz="2400" dirty="0"/>
          </a:p>
        </p:txBody>
      </p:sp>
    </p:spTree>
    <p:extLst>
      <p:ext uri="{BB962C8B-B14F-4D97-AF65-F5344CB8AC3E}">
        <p14:creationId xmlns:p14="http://schemas.microsoft.com/office/powerpoint/2010/main" val="6755040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dirty="0"/>
              <a:t>Pengertian usia lanjut serta masa hidup dan harapan hidup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4143" y="2142067"/>
            <a:ext cx="10395856" cy="4246541"/>
          </a:xfrm>
        </p:spPr>
        <p:txBody>
          <a:bodyPr>
            <a:normAutofit fontScale="92500"/>
          </a:bodyPr>
          <a:lstStyle/>
          <a:p>
            <a:pPr>
              <a:lnSpc>
                <a:spcPct val="120000"/>
              </a:lnSpc>
              <a:buNone/>
            </a:pPr>
            <a:r>
              <a:rPr lang="id-ID" sz="2400" dirty="0">
                <a:latin typeface="Aptos" panose="020B0004020202020204" pitchFamily="34" charset="0"/>
              </a:rPr>
              <a:t>Old (usia 65 - 75 tahun); </a:t>
            </a:r>
            <a:endParaRPr lang="en-US" sz="2400" dirty="0">
              <a:latin typeface="Aptos" panose="020B0004020202020204" pitchFamily="34" charset="0"/>
            </a:endParaRPr>
          </a:p>
          <a:p>
            <a:pPr>
              <a:lnSpc>
                <a:spcPct val="120000"/>
              </a:lnSpc>
              <a:buNone/>
            </a:pPr>
            <a:r>
              <a:rPr lang="id-ID" sz="2400" dirty="0">
                <a:latin typeface="Aptos" panose="020B0004020202020204" pitchFamily="34" charset="0"/>
              </a:rPr>
              <a:t>Old-old (usia 76 - 90 tahun); 90 tahun ke atas disebut Very old (W.M.Roan, 1990).</a:t>
            </a:r>
          </a:p>
          <a:p>
            <a:pPr>
              <a:lnSpc>
                <a:spcPct val="120000"/>
              </a:lnSpc>
              <a:buNone/>
            </a:pPr>
            <a:r>
              <a:rPr lang="id-ID" sz="2400" dirty="0">
                <a:latin typeface="Aptos" panose="020B0004020202020204" pitchFamily="34" charset="0"/>
              </a:rPr>
              <a:t>Gerontologi (gerontology): bidang yg mempelajari tentang lansia &amp; proses penuaan.</a:t>
            </a:r>
          </a:p>
          <a:p>
            <a:pPr>
              <a:lnSpc>
                <a:spcPct val="120000"/>
              </a:lnSpc>
              <a:buNone/>
            </a:pPr>
            <a:r>
              <a:rPr lang="id-ID" sz="2400" dirty="0">
                <a:latin typeface="Aptos" panose="020B0004020202020204" pitchFamily="34" charset="0"/>
              </a:rPr>
              <a:t>Geriatrik (geriatrics): cabang ilmu kedokteran yg berhubungan dg proses penuaan &amp;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id-ID" sz="2400" dirty="0">
                <a:latin typeface="Aptos" panose="020B0004020202020204" pitchFamily="34" charset="0"/>
              </a:rPr>
              <a:t>kondisi kesehatan yg berhubungan dg usia tua.</a:t>
            </a:r>
          </a:p>
          <a:p>
            <a:pPr>
              <a:buNone/>
            </a:pPr>
            <a:endParaRPr lang="id-ID" dirty="0"/>
          </a:p>
          <a:p>
            <a:pPr>
              <a:buNone/>
            </a:pPr>
            <a:r>
              <a:rPr lang="en-US" sz="2600" b="1" dirty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 </a:t>
            </a:r>
            <a:r>
              <a:rPr lang="id-ID" sz="2600" b="1" dirty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Pernah tahu kaum Centenarian ? Bagaimana gaya hidup nya ? Apa perbedaannya dengan Milenial dan Alpha generation ?</a:t>
            </a:r>
          </a:p>
        </p:txBody>
      </p:sp>
    </p:spTree>
    <p:extLst>
      <p:ext uri="{BB962C8B-B14F-4D97-AF65-F5344CB8AC3E}">
        <p14:creationId xmlns:p14="http://schemas.microsoft.com/office/powerpoint/2010/main" val="38389757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E48B833-69C5-6A59-49A4-6C3EC769B51D}"/>
              </a:ext>
            </a:extLst>
          </p:cNvPr>
          <p:cNvSpPr txBox="1"/>
          <p:nvPr/>
        </p:nvSpPr>
        <p:spPr>
          <a:xfrm>
            <a:off x="914399" y="847521"/>
            <a:ext cx="10189029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err="1"/>
              <a:t>Pernah</a:t>
            </a:r>
            <a:r>
              <a:rPr lang="en-US" sz="2400" b="1" i="1" dirty="0"/>
              <a:t> </a:t>
            </a:r>
            <a:r>
              <a:rPr lang="en-US" sz="2400" b="1" i="1" dirty="0" err="1"/>
              <a:t>tahu</a:t>
            </a:r>
            <a:r>
              <a:rPr lang="en-US" sz="2400" b="1" i="1" dirty="0"/>
              <a:t> </a:t>
            </a:r>
            <a:r>
              <a:rPr lang="en-US" sz="2400" b="1" i="1" dirty="0" err="1"/>
              <a:t>kaum</a:t>
            </a:r>
            <a:r>
              <a:rPr lang="en-US" sz="2400" b="1" i="1" dirty="0"/>
              <a:t> centenarian ? </a:t>
            </a:r>
            <a:r>
              <a:rPr lang="sv-SE" sz="2400" b="0" u="none" strike="noStrike" dirty="0">
                <a:effectLst/>
                <a:latin typeface="Google Sans"/>
              </a:rPr>
              <a:t>Kaum </a:t>
            </a:r>
            <a:r>
              <a:rPr lang="sv-SE" sz="2400" b="1" u="none" strike="noStrike" dirty="0">
                <a:effectLst/>
                <a:latin typeface="Google Sans"/>
              </a:rPr>
              <a:t>centenarian</a:t>
            </a:r>
            <a:r>
              <a:rPr lang="sv-SE" sz="2400" dirty="0"/>
              <a:t> adalah </a:t>
            </a:r>
          </a:p>
          <a:p>
            <a:r>
              <a:rPr lang="sv-SE" sz="2400" dirty="0"/>
              <a:t>sebutan bagi kelompok </a:t>
            </a:r>
            <a:r>
              <a:rPr lang="sv-SE" sz="2400" b="0" u="none" strike="noStrike" dirty="0">
                <a:effectLst/>
                <a:latin typeface="Google Sans"/>
                <a:hlinkClick r:id="rId2"/>
              </a:rPr>
              <a:t>orang berusia seratus tahun</a:t>
            </a:r>
            <a:r>
              <a:rPr lang="sv-SE" sz="2400" dirty="0"/>
              <a:t> atau lebih</a:t>
            </a:r>
          </a:p>
          <a:p>
            <a:endParaRPr lang="sv-SE" sz="2400" dirty="0"/>
          </a:p>
          <a:p>
            <a:r>
              <a:rPr lang="en-US" sz="2400" b="0" i="0" dirty="0" err="1">
                <a:solidFill>
                  <a:srgbClr val="202122"/>
                </a:solidFill>
                <a:effectLst/>
                <a:latin typeface="Aptos" panose="020B0004020202020204" pitchFamily="34" charset="0"/>
              </a:rPr>
              <a:t>Seorang</a:t>
            </a:r>
            <a:r>
              <a:rPr lang="en-US" sz="2400" b="0" i="0" dirty="0">
                <a:solidFill>
                  <a:srgbClr val="202122"/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en-US" sz="2400" b="1" i="1" dirty="0">
                <a:solidFill>
                  <a:srgbClr val="202122"/>
                </a:solidFill>
                <a:effectLst/>
                <a:latin typeface="Aptos" panose="020B0004020202020204" pitchFamily="34" charset="0"/>
              </a:rPr>
              <a:t>centenarian</a:t>
            </a:r>
            <a:r>
              <a:rPr lang="en-US" sz="2400" b="0" i="0" dirty="0">
                <a:solidFill>
                  <a:srgbClr val="202122"/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en-US" sz="2400" b="0" i="0" dirty="0" err="1">
                <a:solidFill>
                  <a:srgbClr val="202122"/>
                </a:solidFill>
                <a:effectLst/>
                <a:latin typeface="Aptos" panose="020B0004020202020204" pitchFamily="34" charset="0"/>
              </a:rPr>
              <a:t>adalah</a:t>
            </a:r>
            <a:r>
              <a:rPr lang="en-US" sz="2400" b="0" i="0" dirty="0">
                <a:solidFill>
                  <a:srgbClr val="202122"/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en-US" sz="2400" b="0" i="0" dirty="0" err="1">
                <a:solidFill>
                  <a:srgbClr val="202122"/>
                </a:solidFill>
                <a:effectLst/>
                <a:latin typeface="Aptos" panose="020B0004020202020204" pitchFamily="34" charset="0"/>
              </a:rPr>
              <a:t>seseorang</a:t>
            </a:r>
            <a:r>
              <a:rPr lang="en-US" sz="2400" b="0" i="0" dirty="0">
                <a:solidFill>
                  <a:srgbClr val="202122"/>
                </a:solidFill>
                <a:effectLst/>
                <a:latin typeface="Aptos" panose="020B0004020202020204" pitchFamily="34" charset="0"/>
              </a:rPr>
              <a:t> yang </a:t>
            </a:r>
            <a:r>
              <a:rPr lang="en-US" sz="2400" b="0" i="0" dirty="0" err="1">
                <a:solidFill>
                  <a:srgbClr val="202122"/>
                </a:solidFill>
                <a:effectLst/>
                <a:latin typeface="Aptos" panose="020B0004020202020204" pitchFamily="34" charset="0"/>
              </a:rPr>
              <a:t>telah</a:t>
            </a:r>
            <a:r>
              <a:rPr lang="en-US" sz="2400" b="0" i="0" dirty="0">
                <a:solidFill>
                  <a:srgbClr val="202122"/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en-US" sz="2400" b="0" i="0" dirty="0" err="1">
                <a:solidFill>
                  <a:srgbClr val="202122"/>
                </a:solidFill>
                <a:effectLst/>
                <a:latin typeface="Aptos" panose="020B0004020202020204" pitchFamily="34" charset="0"/>
              </a:rPr>
              <a:t>hidup</a:t>
            </a:r>
            <a:endParaRPr lang="en-US" sz="2400" b="0" i="0" dirty="0">
              <a:solidFill>
                <a:srgbClr val="202122"/>
              </a:solidFill>
              <a:effectLst/>
              <a:latin typeface="Aptos" panose="020B0004020202020204" pitchFamily="34" charset="0"/>
            </a:endParaRPr>
          </a:p>
          <a:p>
            <a:r>
              <a:rPr lang="en-US" sz="2400" b="0" i="0" dirty="0">
                <a:solidFill>
                  <a:srgbClr val="202122"/>
                </a:solidFill>
                <a:effectLst/>
                <a:latin typeface="Aptos" panose="020B0004020202020204" pitchFamily="34" charset="0"/>
              </a:rPr>
              <a:t>yang </a:t>
            </a:r>
            <a:r>
              <a:rPr lang="en-US" sz="2400" b="0" i="0" dirty="0" err="1">
                <a:solidFill>
                  <a:srgbClr val="202122"/>
                </a:solidFill>
                <a:effectLst/>
                <a:latin typeface="Aptos" panose="020B0004020202020204" pitchFamily="34" charset="0"/>
              </a:rPr>
              <a:t>diyakini</a:t>
            </a:r>
            <a:r>
              <a:rPr lang="en-US" sz="2400" b="0" i="0" dirty="0">
                <a:solidFill>
                  <a:srgbClr val="202122"/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en-US" sz="2400" b="0" i="0" dirty="0" err="1">
                <a:solidFill>
                  <a:srgbClr val="202122"/>
                </a:solidFill>
                <a:effectLst/>
                <a:latin typeface="Aptos" panose="020B0004020202020204" pitchFamily="34" charset="0"/>
              </a:rPr>
              <a:t>berumur</a:t>
            </a:r>
            <a:r>
              <a:rPr lang="en-US" sz="2400" b="0" i="0" dirty="0">
                <a:solidFill>
                  <a:srgbClr val="202122"/>
                </a:solidFill>
                <a:effectLst/>
                <a:latin typeface="Aptos" panose="020B0004020202020204" pitchFamily="34" charset="0"/>
              </a:rPr>
              <a:t> 100 </a:t>
            </a:r>
            <a:r>
              <a:rPr lang="en-US" sz="2400" b="0" i="0" dirty="0" err="1">
                <a:solidFill>
                  <a:srgbClr val="202122"/>
                </a:solidFill>
                <a:effectLst/>
                <a:latin typeface="Aptos" panose="020B0004020202020204" pitchFamily="34" charset="0"/>
              </a:rPr>
              <a:t>tahun</a:t>
            </a:r>
            <a:r>
              <a:rPr lang="en-US" sz="2400" b="0" i="0" dirty="0">
                <a:solidFill>
                  <a:srgbClr val="202122"/>
                </a:solidFill>
                <a:effectLst/>
                <a:latin typeface="Aptos" panose="020B0004020202020204" pitchFamily="34" charset="0"/>
              </a:rPr>
              <a:t>. Pada 2012, </a:t>
            </a:r>
            <a:r>
              <a:rPr lang="en-US" sz="2400" b="0" i="0" u="none" strike="noStrike" dirty="0">
                <a:solidFill>
                  <a:srgbClr val="3366CC"/>
                </a:solidFill>
                <a:effectLst/>
                <a:latin typeface="Aptos" panose="020B0004020202020204" pitchFamily="34" charset="0"/>
                <a:hlinkClick r:id="rId3" tooltip="PBB"/>
              </a:rPr>
              <a:t>PBB</a:t>
            </a:r>
            <a:r>
              <a:rPr lang="en-US" sz="2400" b="0" i="0" dirty="0">
                <a:solidFill>
                  <a:srgbClr val="202122"/>
                </a:solidFill>
                <a:effectLst/>
                <a:latin typeface="Aptos" panose="020B0004020202020204" pitchFamily="34" charset="0"/>
              </a:rPr>
              <a:t> mem</a:t>
            </a:r>
          </a:p>
          <a:p>
            <a:r>
              <a:rPr lang="en-US" sz="2400" b="0" i="0" dirty="0" err="1">
                <a:solidFill>
                  <a:srgbClr val="202122"/>
                </a:solidFill>
                <a:effectLst/>
                <a:latin typeface="Aptos" panose="020B0004020202020204" pitchFamily="34" charset="0"/>
              </a:rPr>
              <a:t>perkirakan</a:t>
            </a:r>
            <a:r>
              <a:rPr lang="en-US" sz="2400" b="0" i="0" dirty="0">
                <a:solidFill>
                  <a:srgbClr val="202122"/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en-US" sz="2400" b="0" i="0" dirty="0" err="1">
                <a:solidFill>
                  <a:srgbClr val="202122"/>
                </a:solidFill>
                <a:effectLst/>
                <a:latin typeface="Aptos" panose="020B0004020202020204" pitchFamily="34" charset="0"/>
              </a:rPr>
              <a:t>bahwa</a:t>
            </a:r>
            <a:r>
              <a:rPr lang="en-US" sz="2400" b="0" i="0" dirty="0">
                <a:solidFill>
                  <a:srgbClr val="202122"/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en-US" sz="2400" b="0" i="0" dirty="0" err="1">
                <a:solidFill>
                  <a:srgbClr val="202122"/>
                </a:solidFill>
                <a:effectLst/>
                <a:latin typeface="Aptos" panose="020B0004020202020204" pitchFamily="34" charset="0"/>
              </a:rPr>
              <a:t>terdapat</a:t>
            </a:r>
            <a:r>
              <a:rPr lang="en-US" sz="2400" b="0" i="0" dirty="0">
                <a:solidFill>
                  <a:srgbClr val="202122"/>
                </a:solidFill>
                <a:effectLst/>
                <a:latin typeface="Aptos" panose="020B0004020202020204" pitchFamily="34" charset="0"/>
              </a:rPr>
              <a:t> 316.600 </a:t>
            </a:r>
            <a:r>
              <a:rPr lang="en-US" sz="2400" b="0" i="1" dirty="0">
                <a:solidFill>
                  <a:srgbClr val="202122"/>
                </a:solidFill>
                <a:effectLst/>
                <a:latin typeface="Aptos" panose="020B0004020202020204" pitchFamily="34" charset="0"/>
              </a:rPr>
              <a:t>centenarian</a:t>
            </a:r>
            <a:r>
              <a:rPr lang="en-US" sz="2400" b="0" i="0" dirty="0">
                <a:solidFill>
                  <a:srgbClr val="202122"/>
                </a:solidFill>
                <a:effectLst/>
                <a:latin typeface="Aptos" panose="020B0004020202020204" pitchFamily="34" charset="0"/>
              </a:rPr>
              <a:t> yang </a:t>
            </a:r>
          </a:p>
          <a:p>
            <a:r>
              <a:rPr lang="en-US" sz="2400" b="0" i="0" dirty="0" err="1">
                <a:solidFill>
                  <a:srgbClr val="202122"/>
                </a:solidFill>
                <a:effectLst/>
                <a:latin typeface="Aptos" panose="020B0004020202020204" pitchFamily="34" charset="0"/>
              </a:rPr>
              <a:t>hidup</a:t>
            </a:r>
            <a:r>
              <a:rPr lang="en-US" sz="2400" b="0" i="0" dirty="0">
                <a:solidFill>
                  <a:srgbClr val="202122"/>
                </a:solidFill>
                <a:effectLst/>
                <a:latin typeface="Aptos" panose="020B0004020202020204" pitchFamily="34" charset="0"/>
              </a:rPr>
              <a:t> di </a:t>
            </a:r>
            <a:r>
              <a:rPr lang="en-US" sz="2400" b="0" i="0" dirty="0" err="1">
                <a:solidFill>
                  <a:srgbClr val="202122"/>
                </a:solidFill>
                <a:effectLst/>
                <a:latin typeface="Aptos" panose="020B0004020202020204" pitchFamily="34" charset="0"/>
              </a:rPr>
              <a:t>seluruh</a:t>
            </a:r>
            <a:r>
              <a:rPr lang="en-US" sz="2400" b="0" i="0" dirty="0">
                <a:solidFill>
                  <a:srgbClr val="202122"/>
                </a:solidFill>
                <a:effectLst/>
                <a:latin typeface="Aptos" panose="020B0004020202020204" pitchFamily="34" charset="0"/>
              </a:rPr>
              <a:t> dunia.</a:t>
            </a:r>
            <a:endParaRPr lang="sv-SE" sz="2400" dirty="0">
              <a:latin typeface="Aptos" panose="020B0004020202020204" pitchFamily="34" charset="0"/>
            </a:endParaRPr>
          </a:p>
          <a:p>
            <a:endParaRPr lang="en-US" sz="2400" dirty="0"/>
          </a:p>
          <a:p>
            <a:r>
              <a:rPr lang="en-US" sz="2400" b="1" dirty="0" err="1"/>
              <a:t>Bagaimana</a:t>
            </a:r>
            <a:r>
              <a:rPr lang="en-US" sz="2400" b="1" dirty="0"/>
              <a:t> </a:t>
            </a:r>
            <a:r>
              <a:rPr lang="en-US" sz="2400" b="1" dirty="0" err="1"/>
              <a:t>gaya</a:t>
            </a:r>
            <a:r>
              <a:rPr lang="en-US" sz="2400" b="1" dirty="0"/>
              <a:t> </a:t>
            </a:r>
            <a:r>
              <a:rPr lang="en-US" sz="2400" b="1" dirty="0" err="1"/>
              <a:t>hidupnya</a:t>
            </a:r>
            <a:r>
              <a:rPr lang="en-US" sz="2400" b="1" dirty="0"/>
              <a:t> ?</a:t>
            </a:r>
          </a:p>
          <a:p>
            <a:r>
              <a:rPr lang="en-US" sz="2400" b="0" u="none" strike="noStrike" dirty="0" err="1">
                <a:effectLst/>
                <a:latin typeface="Aptos" panose="020B0004020202020204" pitchFamily="34" charset="0"/>
              </a:rPr>
              <a:t>Kaum</a:t>
            </a:r>
            <a:r>
              <a:rPr lang="en-US" sz="2400" b="0" u="none" strike="noStrike" dirty="0">
                <a:effectLst/>
                <a:latin typeface="Aptos" panose="020B0004020202020204" pitchFamily="34" charset="0"/>
              </a:rPr>
              <a:t> centenarian (orang yang </a:t>
            </a:r>
            <a:r>
              <a:rPr lang="en-US" sz="2400" b="0" u="none" strike="noStrike" dirty="0" err="1">
                <a:effectLst/>
                <a:latin typeface="Aptos" panose="020B0004020202020204" pitchFamily="34" charset="0"/>
              </a:rPr>
              <a:t>berusia</a:t>
            </a:r>
            <a:r>
              <a:rPr lang="en-US" sz="2400" b="0" u="none" strike="noStrike" dirty="0">
                <a:effectLst/>
                <a:latin typeface="Aptos" panose="020B0004020202020204" pitchFamily="34" charset="0"/>
              </a:rPr>
              <a:t> 100 </a:t>
            </a:r>
            <a:r>
              <a:rPr lang="en-US" sz="2400" b="0" u="none" strike="noStrike" dirty="0" err="1">
                <a:effectLst/>
                <a:latin typeface="Aptos" panose="020B0004020202020204" pitchFamily="34" charset="0"/>
              </a:rPr>
              <a:t>tahun</a:t>
            </a:r>
            <a:r>
              <a:rPr lang="en-US" sz="2400" b="0" u="none" strike="noStrike" dirty="0">
                <a:effectLst/>
                <a:latin typeface="Aptos" panose="020B0004020202020204" pitchFamily="34" charset="0"/>
              </a:rPr>
              <a:t> </a:t>
            </a:r>
            <a:r>
              <a:rPr lang="en-US" sz="2400" b="0" u="none" strike="noStrike" dirty="0" err="1">
                <a:effectLst/>
                <a:latin typeface="Aptos" panose="020B0004020202020204" pitchFamily="34" charset="0"/>
              </a:rPr>
              <a:t>atau</a:t>
            </a:r>
            <a:r>
              <a:rPr lang="en-US" sz="2400" b="0" u="none" strike="noStrike" dirty="0">
                <a:effectLst/>
                <a:latin typeface="Aptos" panose="020B0004020202020204" pitchFamily="34" charset="0"/>
              </a:rPr>
              <a:t> </a:t>
            </a:r>
            <a:r>
              <a:rPr lang="en-US" sz="2400" b="0" u="none" strike="noStrike" dirty="0" err="1">
                <a:effectLst/>
                <a:latin typeface="Aptos" panose="020B0004020202020204" pitchFamily="34" charset="0"/>
              </a:rPr>
              <a:t>lebih</a:t>
            </a:r>
            <a:r>
              <a:rPr lang="en-US" sz="2400" b="0" u="none" strike="noStrike" dirty="0">
                <a:effectLst/>
                <a:latin typeface="Aptos" panose="020B0004020202020204" pitchFamily="34" charset="0"/>
              </a:rPr>
              <a:t>) </a:t>
            </a:r>
            <a:r>
              <a:rPr lang="en-US" sz="2400" dirty="0" err="1">
                <a:latin typeface="Aptos" panose="020B0004020202020204" pitchFamily="34" charset="0"/>
              </a:rPr>
              <a:t>menjalani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</a:rPr>
              <a:t>gaya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</a:rPr>
              <a:t>hidup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</a:rPr>
              <a:t>aktif</a:t>
            </a:r>
            <a:r>
              <a:rPr lang="en-US" sz="2400" dirty="0">
                <a:latin typeface="Aptos" panose="020B0004020202020204" pitchFamily="34" charset="0"/>
              </a:rPr>
              <a:t>, </a:t>
            </a:r>
            <a:r>
              <a:rPr lang="en-US" sz="2400" dirty="0" err="1">
                <a:latin typeface="Aptos" panose="020B0004020202020204" pitchFamily="34" charset="0"/>
              </a:rPr>
              <a:t>pola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</a:rPr>
              <a:t>makan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</a:rPr>
              <a:t>sehat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</a:rPr>
              <a:t>alami</a:t>
            </a:r>
            <a:r>
              <a:rPr lang="en-US" sz="2400" dirty="0">
                <a:latin typeface="Aptos" panose="020B0004020202020204" pitchFamily="34" charset="0"/>
              </a:rPr>
              <a:t>, </a:t>
            </a:r>
            <a:r>
              <a:rPr lang="en-US" sz="2400" dirty="0" err="1">
                <a:latin typeface="Aptos" panose="020B0004020202020204" pitchFamily="34" charset="0"/>
              </a:rPr>
              <a:t>serta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</a:rPr>
              <a:t>memiliki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</a:rPr>
              <a:t>ikatan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</a:rPr>
              <a:t>sosial</a:t>
            </a:r>
            <a:r>
              <a:rPr lang="en-US" sz="2400" dirty="0">
                <a:latin typeface="Aptos" panose="020B0004020202020204" pitchFamily="34" charset="0"/>
              </a:rPr>
              <a:t> dan </a:t>
            </a:r>
            <a:r>
              <a:rPr lang="en-US" sz="2400" dirty="0" err="1">
                <a:latin typeface="Aptos" panose="020B0004020202020204" pitchFamily="34" charset="0"/>
              </a:rPr>
              <a:t>tujuan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</a:rPr>
              <a:t>hidup</a:t>
            </a:r>
            <a:r>
              <a:rPr lang="en-US" sz="2400" dirty="0">
                <a:latin typeface="Aptos" panose="020B0004020202020204" pitchFamily="34" charset="0"/>
              </a:rPr>
              <a:t> yang </a:t>
            </a:r>
            <a:r>
              <a:rPr lang="en-US" sz="2400" dirty="0" err="1">
                <a:latin typeface="Aptos" panose="020B0004020202020204" pitchFamily="34" charset="0"/>
              </a:rPr>
              <a:t>kuat</a:t>
            </a:r>
            <a:endParaRPr lang="en-US" sz="2400" dirty="0">
              <a:latin typeface="Aptos" panose="020B0004020202020204" pitchFamily="34" charset="0"/>
            </a:endParaRPr>
          </a:p>
          <a:p>
            <a:endParaRPr lang="en-US" sz="24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1920A7A-607A-A568-EE56-E077A24135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4878" y="1116832"/>
            <a:ext cx="2322208" cy="2569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2319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E48B833-69C5-6A59-49A4-6C3EC769B51D}"/>
              </a:ext>
            </a:extLst>
          </p:cNvPr>
          <p:cNvSpPr txBox="1"/>
          <p:nvPr/>
        </p:nvSpPr>
        <p:spPr>
          <a:xfrm>
            <a:off x="838199" y="428178"/>
            <a:ext cx="5257801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/>
          </a:p>
          <a:p>
            <a:r>
              <a:rPr lang="en-US" sz="2400" b="1" dirty="0" err="1">
                <a:latin typeface="Aptos" panose="020B0004020202020204" pitchFamily="34" charset="0"/>
              </a:rPr>
              <a:t>Apa</a:t>
            </a:r>
            <a:r>
              <a:rPr lang="en-US" sz="2400" b="1" dirty="0">
                <a:latin typeface="Aptos" panose="020B0004020202020204" pitchFamily="34" charset="0"/>
              </a:rPr>
              <a:t> </a:t>
            </a:r>
            <a:r>
              <a:rPr lang="en-US" sz="2400" b="1" dirty="0" err="1">
                <a:latin typeface="Aptos" panose="020B0004020202020204" pitchFamily="34" charset="0"/>
              </a:rPr>
              <a:t>perbedaannya</a:t>
            </a:r>
            <a:r>
              <a:rPr lang="en-US" sz="2400" b="1" dirty="0">
                <a:latin typeface="Aptos" panose="020B0004020202020204" pitchFamily="34" charset="0"/>
              </a:rPr>
              <a:t> </a:t>
            </a:r>
            <a:r>
              <a:rPr lang="en-US" sz="2400" b="1" dirty="0" err="1">
                <a:latin typeface="Aptos" panose="020B0004020202020204" pitchFamily="34" charset="0"/>
              </a:rPr>
              <a:t>dengan</a:t>
            </a:r>
            <a:r>
              <a:rPr lang="en-US" sz="2400" b="1" dirty="0">
                <a:latin typeface="Aptos" panose="020B0004020202020204" pitchFamily="34" charset="0"/>
              </a:rPr>
              <a:t> </a:t>
            </a:r>
            <a:r>
              <a:rPr lang="en-US" sz="2400" b="1" dirty="0" err="1">
                <a:latin typeface="Aptos" panose="020B0004020202020204" pitchFamily="34" charset="0"/>
              </a:rPr>
              <a:t>Milenial</a:t>
            </a:r>
            <a:r>
              <a:rPr lang="en-US" sz="2400" b="1" dirty="0">
                <a:latin typeface="Aptos" panose="020B0004020202020204" pitchFamily="34" charset="0"/>
              </a:rPr>
              <a:t> &amp; Alpha Generation ?</a:t>
            </a:r>
          </a:p>
          <a:p>
            <a:r>
              <a:rPr lang="en-US" sz="2400" b="0" u="none" strike="noStrike" dirty="0" err="1">
                <a:effectLst/>
                <a:latin typeface="Aptos" panose="020B0004020202020204" pitchFamily="34" charset="0"/>
              </a:rPr>
              <a:t>Milenial</a:t>
            </a:r>
            <a:r>
              <a:rPr lang="en-US" sz="2400" b="0" u="none" strike="noStrike" dirty="0">
                <a:effectLst/>
                <a:latin typeface="Aptos" panose="020B0004020202020204" pitchFamily="34" charset="0"/>
              </a:rPr>
              <a:t> </a:t>
            </a:r>
            <a:r>
              <a:rPr lang="en-US" sz="2400" b="0" u="none" strike="noStrike" dirty="0" err="1">
                <a:effectLst/>
                <a:latin typeface="Aptos" panose="020B0004020202020204" pitchFamily="34" charset="0"/>
              </a:rPr>
              <a:t>atau</a:t>
            </a:r>
            <a:r>
              <a:rPr lang="en-US" sz="2400" b="0" u="none" strike="noStrike" dirty="0">
                <a:effectLst/>
                <a:latin typeface="Aptos" panose="020B0004020202020204" pitchFamily="34" charset="0"/>
              </a:rPr>
              <a:t> </a:t>
            </a:r>
            <a:r>
              <a:rPr lang="en-US" sz="2400" b="0" u="none" strike="noStrike" dirty="0" err="1">
                <a:effectLst/>
                <a:latin typeface="Aptos" panose="020B0004020202020204" pitchFamily="34" charset="0"/>
              </a:rPr>
              <a:t>Generasi</a:t>
            </a:r>
            <a:r>
              <a:rPr lang="en-US" sz="2400" b="0" u="none" strike="noStrike" dirty="0">
                <a:effectLst/>
                <a:latin typeface="Aptos" panose="020B0004020202020204" pitchFamily="34" charset="0"/>
              </a:rPr>
              <a:t> Y </a:t>
            </a:r>
            <a:r>
              <a:rPr lang="en-US" sz="2400" b="0" u="none" strike="noStrike" dirty="0" err="1">
                <a:effectLst/>
                <a:latin typeface="Aptos" panose="020B0004020202020204" pitchFamily="34" charset="0"/>
              </a:rPr>
              <a:t>adalah</a:t>
            </a:r>
            <a:r>
              <a:rPr lang="en-US" sz="2400" b="0" u="none" strike="noStrike" dirty="0">
                <a:effectLst/>
                <a:latin typeface="Aptos" panose="020B00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</a:rPr>
              <a:t>kelompok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</a:rPr>
              <a:t>demografi</a:t>
            </a:r>
            <a:r>
              <a:rPr lang="en-US" sz="2400" dirty="0">
                <a:latin typeface="Aptos" panose="020B0004020202020204" pitchFamily="34" charset="0"/>
              </a:rPr>
              <a:t> yang </a:t>
            </a:r>
            <a:r>
              <a:rPr lang="en-US" sz="2400" dirty="0" err="1">
                <a:latin typeface="Aptos" panose="020B0004020202020204" pitchFamily="34" charset="0"/>
              </a:rPr>
              <a:t>lahir</a:t>
            </a:r>
            <a:r>
              <a:rPr lang="en-US" sz="2400" dirty="0">
                <a:latin typeface="Aptos" panose="020B0004020202020204" pitchFamily="34" charset="0"/>
              </a:rPr>
              <a:t> pada </a:t>
            </a:r>
            <a:r>
              <a:rPr lang="en-US" sz="2400" dirty="0" err="1">
                <a:latin typeface="Aptos" panose="020B0004020202020204" pitchFamily="34" charset="0"/>
              </a:rPr>
              <a:t>tahun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en-US" sz="2400" b="0" u="none" strike="noStrike" dirty="0">
                <a:effectLst/>
                <a:latin typeface="Aptos" panose="020B0004020202020204" pitchFamily="34" charset="0"/>
              </a:rPr>
              <a:t>1981 </a:t>
            </a:r>
            <a:r>
              <a:rPr lang="en-US" sz="2400" b="0" u="none" strike="noStrike" dirty="0" err="1">
                <a:effectLst/>
                <a:latin typeface="Aptos" panose="020B0004020202020204" pitchFamily="34" charset="0"/>
              </a:rPr>
              <a:t>hingga</a:t>
            </a:r>
            <a:r>
              <a:rPr lang="en-US" sz="2400" b="0" u="none" strike="noStrike" dirty="0">
                <a:effectLst/>
                <a:latin typeface="Aptos" panose="020B0004020202020204" pitchFamily="34" charset="0"/>
              </a:rPr>
              <a:t> 1996.  </a:t>
            </a:r>
          </a:p>
          <a:p>
            <a:endParaRPr lang="en-US" sz="2400" dirty="0">
              <a:latin typeface="Aptos" panose="020B0004020202020204" pitchFamily="34" charset="0"/>
            </a:endParaRPr>
          </a:p>
          <a:p>
            <a:endParaRPr lang="en-US" sz="2400" dirty="0">
              <a:latin typeface="Aptos" panose="020B0004020202020204" pitchFamily="34" charset="0"/>
            </a:endParaRPr>
          </a:p>
          <a:p>
            <a:r>
              <a:rPr lang="en-US" sz="2400" b="0" u="none" strike="noStrike" dirty="0">
                <a:effectLst/>
                <a:latin typeface="Aptos" panose="020B0004020202020204" pitchFamily="34" charset="0"/>
              </a:rPr>
              <a:t>Alpha generation </a:t>
            </a:r>
            <a:r>
              <a:rPr lang="en-US" sz="2400" b="0" u="none" strike="noStrike" dirty="0" err="1">
                <a:effectLst/>
                <a:latin typeface="Aptos" panose="020B0004020202020204" pitchFamily="34" charset="0"/>
              </a:rPr>
              <a:t>adalah</a:t>
            </a:r>
            <a:r>
              <a:rPr lang="en-US" sz="2400" b="0" u="none" strike="noStrike" dirty="0">
                <a:effectLst/>
                <a:latin typeface="Aptos" panose="020B0004020202020204" pitchFamily="34" charset="0"/>
              </a:rPr>
              <a:t> </a:t>
            </a:r>
          </a:p>
          <a:p>
            <a:r>
              <a:rPr lang="en-US" sz="2400" b="1" u="none" strike="noStrike" dirty="0" err="1">
                <a:effectLst/>
                <a:latin typeface="Aptos" panose="020B0004020202020204" pitchFamily="34" charset="0"/>
              </a:rPr>
              <a:t>Generasi</a:t>
            </a:r>
            <a:r>
              <a:rPr lang="en-US" sz="2400" b="1" u="none" strike="noStrike" dirty="0">
                <a:effectLst/>
                <a:latin typeface="Aptos" panose="020B0004020202020204" pitchFamily="34" charset="0"/>
              </a:rPr>
              <a:t> Alpha (Gen Alpha) </a:t>
            </a:r>
            <a:r>
              <a:rPr lang="en-US" sz="2400" b="1" u="none" strike="noStrike" dirty="0" err="1">
                <a:effectLst/>
                <a:latin typeface="Aptos" panose="020B0004020202020204" pitchFamily="34" charset="0"/>
              </a:rPr>
              <a:t>adalah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</a:rPr>
              <a:t>kelompok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</a:rPr>
              <a:t>demografi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</a:rPr>
              <a:t>manusia</a:t>
            </a:r>
            <a:r>
              <a:rPr lang="en-US" sz="2400" dirty="0">
                <a:latin typeface="Aptos" panose="020B0004020202020204" pitchFamily="34" charset="0"/>
              </a:rPr>
              <a:t> yang </a:t>
            </a:r>
            <a:r>
              <a:rPr lang="en-US" sz="2400" b="0" u="none" strike="noStrike" dirty="0" err="1">
                <a:effectLst/>
                <a:latin typeface="Aptos" panose="020B0004020202020204" pitchFamily="34" charset="0"/>
              </a:rPr>
              <a:t>lahir</a:t>
            </a:r>
            <a:r>
              <a:rPr lang="en-US" sz="2400" b="0" u="none" strike="noStrike" dirty="0">
                <a:effectLst/>
                <a:latin typeface="Aptos" panose="020B0004020202020204" pitchFamily="34" charset="0"/>
              </a:rPr>
              <a:t> </a:t>
            </a:r>
            <a:r>
              <a:rPr lang="en-US" sz="2400" b="0" u="none" strike="noStrike" dirty="0" err="1">
                <a:effectLst/>
                <a:latin typeface="Aptos" panose="020B0004020202020204" pitchFamily="34" charset="0"/>
              </a:rPr>
              <a:t>antara</a:t>
            </a:r>
            <a:r>
              <a:rPr lang="en-US" sz="2400" b="0" u="none" strike="noStrike" dirty="0">
                <a:effectLst/>
                <a:latin typeface="Aptos" panose="020B0004020202020204" pitchFamily="34" charset="0"/>
              </a:rPr>
              <a:t> </a:t>
            </a:r>
            <a:r>
              <a:rPr lang="en-US" sz="2400" b="0" u="none" strike="noStrike" dirty="0" err="1">
                <a:effectLst/>
                <a:latin typeface="Aptos" panose="020B0004020202020204" pitchFamily="34" charset="0"/>
              </a:rPr>
              <a:t>tahun</a:t>
            </a:r>
            <a:r>
              <a:rPr lang="en-US" sz="2400" b="0" u="none" strike="noStrike" dirty="0">
                <a:effectLst/>
                <a:latin typeface="Aptos" panose="020B0004020202020204" pitchFamily="34" charset="0"/>
              </a:rPr>
              <a:t> 2010 </a:t>
            </a:r>
            <a:r>
              <a:rPr lang="en-US" sz="2400" b="0" u="none" strike="noStrike" dirty="0" err="1">
                <a:effectLst/>
                <a:latin typeface="Aptos" panose="020B0004020202020204" pitchFamily="34" charset="0"/>
              </a:rPr>
              <a:t>hingga</a:t>
            </a:r>
            <a:r>
              <a:rPr lang="en-US" sz="2400" b="0" u="none" strike="noStrike" dirty="0">
                <a:effectLst/>
                <a:latin typeface="Aptos" panose="020B0004020202020204" pitchFamily="34" charset="0"/>
              </a:rPr>
              <a:t> 2025</a:t>
            </a:r>
            <a:r>
              <a:rPr lang="en-US" sz="2400" dirty="0">
                <a:latin typeface="Aptos" panose="020B0004020202020204" pitchFamily="34" charset="0"/>
              </a:rPr>
              <a:t>. </a:t>
            </a:r>
            <a:r>
              <a:rPr lang="en-US" sz="2400" dirty="0" err="1">
                <a:latin typeface="Aptos" panose="020B0004020202020204" pitchFamily="34" charset="0"/>
              </a:rPr>
              <a:t>Kelompok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</a:rPr>
              <a:t>ini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</a:rPr>
              <a:t>merupakan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</a:rPr>
              <a:t>penerus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</a:rPr>
              <a:t>dari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</a:rPr>
              <a:t>Generasi</a:t>
            </a:r>
            <a:r>
              <a:rPr lang="en-US" sz="2400" dirty="0">
                <a:latin typeface="Aptos" panose="020B0004020202020204" pitchFamily="34" charset="0"/>
              </a:rPr>
              <a:t> Z dan </a:t>
            </a:r>
            <a:r>
              <a:rPr lang="en-US" sz="2400" dirty="0" err="1">
                <a:latin typeface="Aptos" panose="020B0004020202020204" pitchFamily="34" charset="0"/>
              </a:rPr>
              <a:t>sebagian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</a:rPr>
              <a:t>besar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</a:rPr>
              <a:t>merupakan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</a:rPr>
              <a:t>anak-anak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</a:rPr>
              <a:t>dari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</a:rPr>
              <a:t>generasi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</a:rPr>
              <a:t>Milenial</a:t>
            </a:r>
            <a:endParaRPr lang="en-US" sz="2400" dirty="0">
              <a:latin typeface="Aptos" panose="020B0004020202020204" pitchFamily="34" charset="0"/>
            </a:endParaRPr>
          </a:p>
        </p:txBody>
      </p:sp>
      <p:pic>
        <p:nvPicPr>
          <p:cNvPr id="2050" name="Picture 2" descr="Generasi Boomers, X, Y, Z, &amp; Alpha, Gimana Kepribadiannya?">
            <a:extLst>
              <a:ext uri="{FF2B5EF4-FFF2-40B4-BE49-F238E27FC236}">
                <a16:creationId xmlns:a16="http://schemas.microsoft.com/office/drawing/2014/main" id="{4765C240-E548-5C5F-623E-ECDD765B12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8143" y="843643"/>
            <a:ext cx="5170714" cy="5170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25890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My Documents\project\Keluarga digital\new-demographics-for-the-social-digital-age-4-63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732423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My Documents\project\Keluarga digital\media-digital-kawan-atau-lawan-22-63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609699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26596" y="0"/>
            <a:ext cx="10772775" cy="1433617"/>
          </a:xfrm>
        </p:spPr>
        <p:txBody>
          <a:bodyPr>
            <a:normAutofit/>
          </a:bodyPr>
          <a:lstStyle/>
          <a:p>
            <a:r>
              <a:rPr lang="id-ID" dirty="0"/>
              <a:t>Pengertian GERIATRI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8C1F98-1671-E7AB-18F5-E1E10C81D8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733" y="1320741"/>
            <a:ext cx="10753725" cy="5210624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b="1" u="none" strike="noStrike" dirty="0" err="1">
                <a:effectLst/>
                <a:latin typeface="Aptos" panose="020B0004020202020204" pitchFamily="34" charset="0"/>
              </a:rPr>
              <a:t>Geriatri</a:t>
            </a:r>
            <a:r>
              <a:rPr lang="en-US" b="1" dirty="0">
                <a:latin typeface="Aptos" panose="020B0004020202020204" pitchFamily="34" charset="0"/>
              </a:rPr>
              <a:t> </a:t>
            </a:r>
            <a:r>
              <a:rPr lang="en-US" b="1" dirty="0" err="1">
                <a:latin typeface="Aptos" panose="020B0004020202020204" pitchFamily="34" charset="0"/>
              </a:rPr>
              <a:t>adalah</a:t>
            </a:r>
            <a:r>
              <a:rPr lang="en-US" b="1" dirty="0">
                <a:latin typeface="Aptos" panose="020B0004020202020204" pitchFamily="34" charset="0"/>
              </a:rPr>
              <a:t> </a:t>
            </a:r>
            <a:r>
              <a:rPr lang="en-US" b="1" dirty="0" err="1">
                <a:latin typeface="Aptos" panose="020B0004020202020204" pitchFamily="34" charset="0"/>
              </a:rPr>
              <a:t>cabang</a:t>
            </a:r>
            <a:r>
              <a:rPr lang="en-US" b="1" dirty="0">
                <a:latin typeface="Aptos" panose="020B0004020202020204" pitchFamily="34" charset="0"/>
              </a:rPr>
              <a:t> </a:t>
            </a:r>
            <a:r>
              <a:rPr lang="en-US" b="1" dirty="0" err="1">
                <a:latin typeface="Aptos" panose="020B0004020202020204" pitchFamily="34" charset="0"/>
              </a:rPr>
              <a:t>ilmu</a:t>
            </a:r>
            <a:r>
              <a:rPr lang="en-US" b="1" dirty="0">
                <a:latin typeface="Aptos" panose="020B0004020202020204" pitchFamily="34" charset="0"/>
              </a:rPr>
              <a:t> </a:t>
            </a:r>
            <a:r>
              <a:rPr lang="en-US" b="1" dirty="0" err="1">
                <a:latin typeface="Aptos" panose="020B0004020202020204" pitchFamily="34" charset="0"/>
              </a:rPr>
              <a:t>kedokteran</a:t>
            </a:r>
            <a:r>
              <a:rPr lang="en-US" b="1" dirty="0">
                <a:latin typeface="Aptos" panose="020B0004020202020204" pitchFamily="34" charset="0"/>
              </a:rPr>
              <a:t> yang </a:t>
            </a:r>
            <a:r>
              <a:rPr lang="en-US" b="1" dirty="0" err="1">
                <a:latin typeface="Aptos" panose="020B0004020202020204" pitchFamily="34" charset="0"/>
              </a:rPr>
              <a:t>berfokus</a:t>
            </a:r>
            <a:r>
              <a:rPr lang="en-US" b="1" dirty="0">
                <a:latin typeface="Aptos" panose="020B0004020202020204" pitchFamily="34" charset="0"/>
              </a:rPr>
              <a:t> pada </a:t>
            </a:r>
            <a:r>
              <a:rPr lang="en-US" b="1" dirty="0" err="1">
                <a:latin typeface="Aptos" panose="020B0004020202020204" pitchFamily="34" charset="0"/>
              </a:rPr>
              <a:t>kesehatan</a:t>
            </a:r>
            <a:r>
              <a:rPr lang="en-US" b="1" dirty="0">
                <a:latin typeface="Aptos" panose="020B0004020202020204" pitchFamily="34" charset="0"/>
              </a:rPr>
              <a:t>, diagnosis, </a:t>
            </a:r>
            <a:r>
              <a:rPr lang="en-US" b="1" dirty="0" err="1">
                <a:latin typeface="Aptos" panose="020B0004020202020204" pitchFamily="34" charset="0"/>
              </a:rPr>
              <a:t>pencegahan</a:t>
            </a:r>
            <a:r>
              <a:rPr lang="en-US" b="1" dirty="0">
                <a:latin typeface="Aptos" panose="020B0004020202020204" pitchFamily="34" charset="0"/>
              </a:rPr>
              <a:t>, dan </a:t>
            </a:r>
            <a:r>
              <a:rPr lang="en-US" b="1" dirty="0" err="1">
                <a:latin typeface="Aptos" panose="020B0004020202020204" pitchFamily="34" charset="0"/>
              </a:rPr>
              <a:t>penanganan</a:t>
            </a:r>
            <a:r>
              <a:rPr lang="en-US" b="1" dirty="0">
                <a:latin typeface="Aptos" panose="020B0004020202020204" pitchFamily="34" charset="0"/>
              </a:rPr>
              <a:t> </a:t>
            </a:r>
            <a:r>
              <a:rPr lang="en-US" b="1" dirty="0" err="1">
                <a:latin typeface="Aptos" panose="020B0004020202020204" pitchFamily="34" charset="0"/>
              </a:rPr>
              <a:t>penyakit</a:t>
            </a:r>
            <a:r>
              <a:rPr lang="en-US" b="1" dirty="0">
                <a:latin typeface="Aptos" panose="020B0004020202020204" pitchFamily="34" charset="0"/>
              </a:rPr>
              <a:t> </a:t>
            </a:r>
            <a:r>
              <a:rPr lang="en-US" b="1" dirty="0" err="1">
                <a:latin typeface="Aptos" panose="020B0004020202020204" pitchFamily="34" charset="0"/>
              </a:rPr>
              <a:t>atau</a:t>
            </a:r>
            <a:r>
              <a:rPr lang="en-US" b="1" dirty="0">
                <a:latin typeface="Aptos" panose="020B0004020202020204" pitchFamily="34" charset="0"/>
              </a:rPr>
              <a:t> </a:t>
            </a:r>
            <a:r>
              <a:rPr lang="en-US" b="1" dirty="0" err="1">
                <a:latin typeface="Aptos" panose="020B0004020202020204" pitchFamily="34" charset="0"/>
              </a:rPr>
              <a:t>gangguan</a:t>
            </a:r>
            <a:r>
              <a:rPr lang="en-US" b="1" dirty="0">
                <a:latin typeface="Aptos" panose="020B0004020202020204" pitchFamily="34" charset="0"/>
              </a:rPr>
              <a:t> </a:t>
            </a:r>
            <a:r>
              <a:rPr lang="en-US" b="1" dirty="0" err="1">
                <a:latin typeface="Aptos" panose="020B0004020202020204" pitchFamily="34" charset="0"/>
              </a:rPr>
              <a:t>fisik</a:t>
            </a:r>
            <a:r>
              <a:rPr lang="en-US" b="1" dirty="0">
                <a:latin typeface="Aptos" panose="020B0004020202020204" pitchFamily="34" charset="0"/>
              </a:rPr>
              <a:t> </a:t>
            </a:r>
            <a:r>
              <a:rPr lang="en-US" b="1" dirty="0" err="1">
                <a:latin typeface="Aptos" panose="020B0004020202020204" pitchFamily="34" charset="0"/>
              </a:rPr>
              <a:t>serta</a:t>
            </a:r>
            <a:r>
              <a:rPr lang="en-US" b="1" dirty="0">
                <a:latin typeface="Aptos" panose="020B0004020202020204" pitchFamily="34" charset="0"/>
              </a:rPr>
              <a:t> mental pada </a:t>
            </a:r>
            <a:r>
              <a:rPr lang="en-US" b="1" dirty="0" err="1">
                <a:latin typeface="Aptos" panose="020B0004020202020204" pitchFamily="34" charset="0"/>
              </a:rPr>
              <a:t>lanjut</a:t>
            </a:r>
            <a:r>
              <a:rPr lang="en-US" b="1" dirty="0">
                <a:latin typeface="Aptos" panose="020B0004020202020204" pitchFamily="34" charset="0"/>
              </a:rPr>
              <a:t> </a:t>
            </a:r>
            <a:r>
              <a:rPr lang="en-US" b="1" dirty="0" err="1">
                <a:latin typeface="Aptos" panose="020B0004020202020204" pitchFamily="34" charset="0"/>
              </a:rPr>
              <a:t>usia</a:t>
            </a:r>
            <a:r>
              <a:rPr lang="en-US" b="1" dirty="0">
                <a:latin typeface="Aptos" panose="020B0004020202020204" pitchFamily="34" charset="0"/>
              </a:rPr>
              <a:t> (</a:t>
            </a:r>
            <a:r>
              <a:rPr lang="en-US" b="1" dirty="0" err="1">
                <a:latin typeface="Aptos" panose="020B0004020202020204" pitchFamily="34" charset="0"/>
              </a:rPr>
              <a:t>lansia</a:t>
            </a:r>
            <a:r>
              <a:rPr lang="en-US" b="1" dirty="0">
                <a:latin typeface="Aptos" panose="020B0004020202020204" pitchFamily="34" charset="0"/>
              </a:rPr>
              <a:t>) </a:t>
            </a:r>
            <a:r>
              <a:rPr lang="en-US" b="1" dirty="0" err="1">
                <a:latin typeface="Aptos" panose="020B0004020202020204" pitchFamily="34" charset="0"/>
              </a:rPr>
              <a:t>berusia</a:t>
            </a:r>
            <a:r>
              <a:rPr lang="en-US" b="1" dirty="0">
                <a:latin typeface="Aptos" panose="020B0004020202020204" pitchFamily="34" charset="0"/>
              </a:rPr>
              <a:t> 60 </a:t>
            </a:r>
            <a:r>
              <a:rPr lang="en-US" b="1" dirty="0" err="1">
                <a:latin typeface="Aptos" panose="020B0004020202020204" pitchFamily="34" charset="0"/>
              </a:rPr>
              <a:t>tahun</a:t>
            </a:r>
            <a:r>
              <a:rPr lang="en-US" b="1" dirty="0">
                <a:latin typeface="Aptos" panose="020B0004020202020204" pitchFamily="34" charset="0"/>
              </a:rPr>
              <a:t> </a:t>
            </a:r>
            <a:r>
              <a:rPr lang="en-US" b="1" dirty="0" err="1">
                <a:latin typeface="Aptos" panose="020B0004020202020204" pitchFamily="34" charset="0"/>
              </a:rPr>
              <a:t>ke</a:t>
            </a:r>
            <a:r>
              <a:rPr lang="en-US" b="1" dirty="0">
                <a:latin typeface="Aptos" panose="020B0004020202020204" pitchFamily="34" charset="0"/>
              </a:rPr>
              <a:t> </a:t>
            </a:r>
            <a:r>
              <a:rPr lang="en-US" b="1" dirty="0" err="1">
                <a:latin typeface="Aptos" panose="020B0004020202020204" pitchFamily="34" charset="0"/>
              </a:rPr>
              <a:t>atas</a:t>
            </a:r>
            <a:endParaRPr lang="en-US" b="1" dirty="0">
              <a:latin typeface="Aptos" panose="020B00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 err="1"/>
              <a:t>Fokus</a:t>
            </a:r>
            <a:r>
              <a:rPr lang="en-US" b="1" dirty="0"/>
              <a:t> Utama </a:t>
            </a:r>
            <a:r>
              <a:rPr lang="en-US" b="1" dirty="0" err="1"/>
              <a:t>Geriatri</a:t>
            </a:r>
            <a:endParaRPr lang="en-US" b="1" dirty="0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93936254-C5A2-C48E-FC8C-374418816C03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696008" y="3728781"/>
            <a:ext cx="10796587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  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ptos" panose="020B0004020202020204" pitchFamily="34" charset="0"/>
              </a:rPr>
              <a:t>Pendekatan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ptos" panose="020B0004020202020204" pitchFamily="34" charset="0"/>
              </a:rPr>
              <a:t>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ptos" panose="020B0004020202020204" pitchFamily="34" charset="0"/>
              </a:rPr>
              <a:t>Menyeluruh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ptos" panose="020B0004020202020204" pitchFamily="34" charset="0"/>
              </a:rPr>
              <a:t>: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ptos" panose="020B0004020202020204" pitchFamily="34" charset="0"/>
              </a:rPr>
              <a:t>Menilai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ptos" panose="020B0004020202020204" pitchFamily="34" charset="0"/>
              </a:rPr>
              <a:t>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ptos" panose="020B0004020202020204" pitchFamily="34" charset="0"/>
              </a:rPr>
              <a:t>kondisi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ptos" panose="020B0004020202020204" pitchFamily="34" charset="0"/>
              </a:rPr>
              <a:t>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ptos" panose="020B0004020202020204" pitchFamily="34" charset="0"/>
              </a:rPr>
              <a:t>fisik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ptos" panose="020B0004020202020204" pitchFamily="34" charset="0"/>
              </a:rPr>
              <a:t>, mental (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ptos" panose="020B0004020202020204" pitchFamily="34" charset="0"/>
              </a:rPr>
              <a:t>kognitif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ptos" panose="020B0004020202020204" pitchFamily="34" charset="0"/>
              </a:rPr>
              <a:t>), status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ptos" panose="020B0004020202020204" pitchFamily="34" charset="0"/>
              </a:rPr>
              <a:t>nutrisi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ptos" panose="020B0004020202020204" pitchFamily="34" charset="0"/>
              </a:rPr>
              <a:t>,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ptos" panose="020B0004020202020204" pitchFamily="34" charset="0"/>
              </a:rPr>
              <a:t>psikologis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ptos" panose="020B0004020202020204" pitchFamily="34" charset="0"/>
              </a:rPr>
              <a:t>,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ptos" panose="020B0004020202020204" pitchFamily="34" charset="0"/>
              </a:rPr>
              <a:t>    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ptos" panose="020B0004020202020204" pitchFamily="34" charset="0"/>
              </a:rPr>
              <a:t>hingga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ptos" panose="020B0004020202020204" pitchFamily="34" charset="0"/>
              </a:rPr>
              <a:t>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ptos" panose="020B0004020202020204" pitchFamily="34" charset="0"/>
              </a:rPr>
              <a:t>sosial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ptos" panose="020B0004020202020204" pitchFamily="34" charset="0"/>
              </a:rPr>
              <a:t>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ptos" panose="020B0004020202020204" pitchFamily="34" charset="0"/>
              </a:rPr>
              <a:t>pasien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ptos" panose="020B0004020202020204" pitchFamily="34" charset="0"/>
              </a:rPr>
              <a:t>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ptos" panose="020B0004020202020204" pitchFamily="34" charset="0"/>
              </a:rPr>
              <a:t>secara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ptos" panose="020B0004020202020204" pitchFamily="34" charset="0"/>
              </a:rPr>
              <a:t>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ptos" panose="020B0004020202020204" pitchFamily="34" charset="0"/>
              </a:rPr>
              <a:t>komprehensif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ptos" panose="020B00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sz="2000" b="1" i="0" u="none" strike="noStrike" cap="none" normalizeH="0" baseline="0" dirty="0">
              <a:ln>
                <a:noFill/>
              </a:ln>
              <a:solidFill>
                <a:schemeClr val="accent1"/>
              </a:solidFill>
              <a:effectLst/>
              <a:latin typeface="Aptos" panose="020B00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ptos" panose="020B0004020202020204" pitchFamily="34" charset="0"/>
              </a:rPr>
              <a:t> 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ptos" panose="020B0004020202020204" pitchFamily="34" charset="0"/>
              </a:rPr>
              <a:t>Multipatologi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ptos" panose="020B0004020202020204" pitchFamily="34" charset="0"/>
              </a:rPr>
              <a:t>: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ptos" panose="020B0004020202020204" pitchFamily="34" charset="0"/>
              </a:rPr>
              <a:t>Menangani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ptos" panose="020B0004020202020204" pitchFamily="34" charset="0"/>
              </a:rPr>
              <a:t>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ptos" panose="020B0004020202020204" pitchFamily="34" charset="0"/>
              </a:rPr>
              <a:t>lansia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ptos" panose="020B0004020202020204" pitchFamily="34" charset="0"/>
              </a:rPr>
              <a:t> yang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ptos" panose="020B0004020202020204" pitchFamily="34" charset="0"/>
              </a:rPr>
              <a:t>sering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ptos" panose="020B0004020202020204" pitchFamily="34" charset="0"/>
              </a:rPr>
              <a:t> kali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ptos" panose="020B0004020202020204" pitchFamily="34" charset="0"/>
              </a:rPr>
              <a:t>menderita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ptos" panose="020B0004020202020204" pitchFamily="34" charset="0"/>
              </a:rPr>
              <a:t>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ptos" panose="020B0004020202020204" pitchFamily="34" charset="0"/>
              </a:rPr>
              <a:t>lebih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ptos" panose="020B0004020202020204" pitchFamily="34" charset="0"/>
              </a:rPr>
              <a:t>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ptos" panose="020B0004020202020204" pitchFamily="34" charset="0"/>
              </a:rPr>
              <a:t>dari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ptos" panose="020B0004020202020204" pitchFamily="34" charset="0"/>
              </a:rPr>
              <a:t>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ptos" panose="020B0004020202020204" pitchFamily="34" charset="0"/>
              </a:rPr>
              <a:t>satu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ptos" panose="020B0004020202020204" pitchFamily="34" charset="0"/>
              </a:rPr>
              <a:t>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ptos" panose="020B0004020202020204" pitchFamily="34" charset="0"/>
              </a:rPr>
              <a:t>penyakit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ptos" panose="020B0004020202020204" pitchFamily="34" charset="0"/>
              </a:rPr>
              <a:t>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ptos" panose="020B0004020202020204" pitchFamily="34" charset="0"/>
              </a:rPr>
              <a:t>kronis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ptos" panose="020B00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2000" b="1" dirty="0">
                <a:solidFill>
                  <a:schemeClr val="accent1"/>
                </a:solidFill>
                <a:latin typeface="Aptos" panose="020B0004020202020204" pitchFamily="34" charset="0"/>
              </a:rPr>
              <a:t>    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ptos" panose="020B0004020202020204" pitchFamily="34" charset="0"/>
              </a:rPr>
              <a:t>secara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ptos" panose="020B0004020202020204" pitchFamily="34" charset="0"/>
              </a:rPr>
              <a:t>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ptos" panose="020B0004020202020204" pitchFamily="34" charset="0"/>
              </a:rPr>
              <a:t>bersamaan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ptos" panose="020B0004020202020204" pitchFamily="34" charset="0"/>
              </a:rPr>
              <a:t> (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ptos" panose="020B0004020202020204" pitchFamily="34" charset="0"/>
              </a:rPr>
              <a:t>seperti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ptos" panose="020B0004020202020204" pitchFamily="34" charset="0"/>
              </a:rPr>
              <a:t> diabetes,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ptos" panose="020B0004020202020204" pitchFamily="34" charset="0"/>
              </a:rPr>
              <a:t>hipertensi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ptos" panose="020B0004020202020204" pitchFamily="34" charset="0"/>
              </a:rPr>
              <a:t>, dan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ptos" panose="020B0004020202020204" pitchFamily="34" charset="0"/>
              </a:rPr>
              <a:t>penyakit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ptos" panose="020B0004020202020204" pitchFamily="34" charset="0"/>
              </a:rPr>
              <a:t>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ptos" panose="020B0004020202020204" pitchFamily="34" charset="0"/>
              </a:rPr>
              <a:t>jantung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ptos" panose="020B0004020202020204" pitchFamily="34" charset="0"/>
              </a:rPr>
              <a:t>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sz="2000" b="1" i="0" u="none" strike="noStrike" cap="none" normalizeH="0" baseline="0" dirty="0">
              <a:ln>
                <a:noFill/>
              </a:ln>
              <a:solidFill>
                <a:schemeClr val="accent1"/>
              </a:solidFill>
              <a:effectLst/>
              <a:latin typeface="Aptos" panose="020B00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ptos" panose="020B0004020202020204" pitchFamily="34" charset="0"/>
              </a:rPr>
              <a:t>  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ptos" panose="020B0004020202020204" pitchFamily="34" charset="0"/>
              </a:rPr>
              <a:t>Kualitas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ptos" panose="020B0004020202020204" pitchFamily="34" charset="0"/>
              </a:rPr>
              <a:t>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ptos" panose="020B0004020202020204" pitchFamily="34" charset="0"/>
              </a:rPr>
              <a:t>Hidup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ptos" panose="020B0004020202020204" pitchFamily="34" charset="0"/>
              </a:rPr>
              <a:t>: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ptos" panose="020B0004020202020204" pitchFamily="34" charset="0"/>
              </a:rPr>
              <a:t>Bertujuan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ptos" panose="020B0004020202020204" pitchFamily="34" charset="0"/>
              </a:rPr>
              <a:t>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ptos" panose="020B0004020202020204" pitchFamily="34" charset="0"/>
              </a:rPr>
              <a:t>membantu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ptos" panose="020B0004020202020204" pitchFamily="34" charset="0"/>
              </a:rPr>
              <a:t>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ptos" panose="020B0004020202020204" pitchFamily="34" charset="0"/>
              </a:rPr>
              <a:t>lansia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ptos" panose="020B0004020202020204" pitchFamily="34" charset="0"/>
              </a:rPr>
              <a:t>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ptos" panose="020B0004020202020204" pitchFamily="34" charset="0"/>
              </a:rPr>
              <a:t>mencapai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ptos" panose="020B0004020202020204" pitchFamily="34" charset="0"/>
              </a:rPr>
              <a:t> masa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ptos" panose="020B0004020202020204" pitchFamily="34" charset="0"/>
              </a:rPr>
              <a:t>tua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ptos" panose="020B0004020202020204" pitchFamily="34" charset="0"/>
              </a:rPr>
              <a:t> yang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ptos" panose="020B0004020202020204" pitchFamily="34" charset="0"/>
              </a:rPr>
              <a:t>sehat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ptos" panose="020B0004020202020204" pitchFamily="34" charset="0"/>
              </a:rPr>
              <a:t>,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ptos" panose="020B0004020202020204" pitchFamily="34" charset="0"/>
              </a:rPr>
              <a:t>mandiri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ptos" panose="020B0004020202020204" pitchFamily="34" charset="0"/>
              </a:rPr>
              <a:t>, dan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2000" b="1" dirty="0">
                <a:solidFill>
                  <a:schemeClr val="accent1"/>
                </a:solidFill>
                <a:latin typeface="Aptos" panose="020B0004020202020204" pitchFamily="34" charset="0"/>
              </a:rPr>
              <a:t>    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ptos" panose="020B0004020202020204" pitchFamily="34" charset="0"/>
              </a:rPr>
              <a:t>bermakna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ptos" panose="020B0004020202020204" pitchFamily="34" charset="0"/>
              </a:rPr>
              <a:t> (</a:t>
            </a:r>
            <a:r>
              <a:rPr kumimoji="0" lang="en-US" altLang="en-US" sz="2000" b="1" i="1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ptos" panose="020B0004020202020204" pitchFamily="34" charset="0"/>
              </a:rPr>
              <a:t>successful aging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ptos" panose="020B00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795462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d-ID" sz="3100" dirty="0"/>
              <a:t>Proses penuaan primer dan sekunder serta teori2 biologi penuaan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2886" y="1965960"/>
            <a:ext cx="10384970" cy="4248476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  <a:buNone/>
            </a:pPr>
            <a:r>
              <a:rPr lang="en-US" b="1" dirty="0">
                <a:latin typeface="Aptos" panose="020B0004020202020204" pitchFamily="34" charset="0"/>
              </a:rPr>
              <a:t> </a:t>
            </a:r>
            <a:r>
              <a:rPr lang="id-ID" b="1" dirty="0">
                <a:latin typeface="Aptos" panose="020B0004020202020204" pitchFamily="34" charset="0"/>
              </a:rPr>
              <a:t>Primary aging (proses penuaan primer): </a:t>
            </a:r>
            <a:r>
              <a:rPr lang="id-ID" dirty="0">
                <a:latin typeface="Aptos" panose="020B0004020202020204" pitchFamily="34" charset="0"/>
              </a:rPr>
              <a:t>proses degenerasi tubuh yg  perlahan &amp; tdk bs dihindari, dimulai dr awal kehidupan serta terus berlangsung selama bertahun2 &amp; tdk bs dihentikan dg cara apapun.</a:t>
            </a:r>
            <a:endParaRPr lang="en-US" dirty="0">
              <a:latin typeface="Aptos" panose="020B0004020202020204" pitchFamily="34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dirty="0">
                <a:latin typeface="Aptos" panose="020B0004020202020204" pitchFamily="34" charset="0"/>
              </a:rPr>
              <a:t> </a:t>
            </a:r>
            <a:r>
              <a:rPr lang="en-US" sz="1900" i="1" dirty="0" err="1">
                <a:solidFill>
                  <a:srgbClr val="FF0000"/>
                </a:solidFill>
                <a:latin typeface="Aptos" panose="020B0004020202020204" pitchFamily="34" charset="0"/>
              </a:rPr>
              <a:t>Penurunan</a:t>
            </a:r>
            <a:r>
              <a:rPr lang="en-US" sz="1900" i="1" dirty="0">
                <a:solidFill>
                  <a:srgbClr val="FF0000"/>
                </a:solidFill>
                <a:latin typeface="Aptos" panose="020B0004020202020204" pitchFamily="34" charset="0"/>
              </a:rPr>
              <a:t> </a:t>
            </a:r>
            <a:r>
              <a:rPr lang="en-US" sz="1900" i="1" dirty="0" err="1">
                <a:solidFill>
                  <a:srgbClr val="FF0000"/>
                </a:solidFill>
                <a:latin typeface="Aptos" panose="020B0004020202020204" pitchFamily="34" charset="0"/>
              </a:rPr>
              <a:t>fungsi</a:t>
            </a:r>
            <a:r>
              <a:rPr lang="en-US" sz="1900" i="1" dirty="0">
                <a:solidFill>
                  <a:srgbClr val="FF0000"/>
                </a:solidFill>
                <a:latin typeface="Aptos" panose="020B0004020202020204" pitchFamily="34" charset="0"/>
              </a:rPr>
              <a:t> </a:t>
            </a:r>
            <a:r>
              <a:rPr lang="en-US" sz="1900" i="1" dirty="0" err="1">
                <a:solidFill>
                  <a:srgbClr val="FF0000"/>
                </a:solidFill>
                <a:latin typeface="Aptos" panose="020B0004020202020204" pitchFamily="34" charset="0"/>
              </a:rPr>
              <a:t>mata</a:t>
            </a:r>
            <a:r>
              <a:rPr lang="en-US" sz="1900" i="1" dirty="0">
                <a:solidFill>
                  <a:srgbClr val="FF0000"/>
                </a:solidFill>
                <a:latin typeface="Aptos" panose="020B0004020202020204" pitchFamily="34" charset="0"/>
              </a:rPr>
              <a:t>, </a:t>
            </a:r>
            <a:r>
              <a:rPr lang="en-US" sz="1900" i="1" dirty="0" err="1">
                <a:solidFill>
                  <a:srgbClr val="FF0000"/>
                </a:solidFill>
                <a:latin typeface="Aptos" panose="020B0004020202020204" pitchFamily="34" charset="0"/>
              </a:rPr>
              <a:t>pendengaran</a:t>
            </a:r>
            <a:r>
              <a:rPr lang="en-US" sz="1900" i="1" dirty="0">
                <a:solidFill>
                  <a:srgbClr val="FF0000"/>
                </a:solidFill>
                <a:latin typeface="Aptos" panose="020B0004020202020204" pitchFamily="34" charset="0"/>
              </a:rPr>
              <a:t>, </a:t>
            </a:r>
            <a:r>
              <a:rPr lang="en-US" sz="1900" i="1" dirty="0" err="1">
                <a:solidFill>
                  <a:srgbClr val="FF0000"/>
                </a:solidFill>
                <a:latin typeface="Aptos" panose="020B0004020202020204" pitchFamily="34" charset="0"/>
              </a:rPr>
              <a:t>berkurangnya</a:t>
            </a:r>
            <a:r>
              <a:rPr lang="en-US" sz="1900" i="1" dirty="0">
                <a:solidFill>
                  <a:srgbClr val="FF0000"/>
                </a:solidFill>
                <a:latin typeface="Aptos" panose="020B0004020202020204" pitchFamily="34" charset="0"/>
              </a:rPr>
              <a:t> </a:t>
            </a:r>
            <a:r>
              <a:rPr lang="en-US" sz="1900" i="1" dirty="0" err="1">
                <a:solidFill>
                  <a:srgbClr val="FF0000"/>
                </a:solidFill>
                <a:latin typeface="Aptos" panose="020B0004020202020204" pitchFamily="34" charset="0"/>
              </a:rPr>
              <a:t>sensitifitas</a:t>
            </a:r>
            <a:r>
              <a:rPr lang="en-US" sz="1900" i="1" dirty="0">
                <a:solidFill>
                  <a:srgbClr val="FF0000"/>
                </a:solidFill>
                <a:latin typeface="Aptos" panose="020B0004020202020204" pitchFamily="34" charset="0"/>
              </a:rPr>
              <a:t> </a:t>
            </a:r>
            <a:r>
              <a:rPr lang="en-US" sz="1900" i="1" dirty="0" err="1">
                <a:solidFill>
                  <a:srgbClr val="FF0000"/>
                </a:solidFill>
                <a:latin typeface="Aptos" panose="020B0004020202020204" pitchFamily="34" charset="0"/>
              </a:rPr>
              <a:t>lidah</a:t>
            </a:r>
            <a:r>
              <a:rPr lang="en-US" sz="1900" i="1" dirty="0">
                <a:solidFill>
                  <a:srgbClr val="FF0000"/>
                </a:solidFill>
                <a:latin typeface="Aptos" panose="020B0004020202020204" pitchFamily="34" charset="0"/>
              </a:rPr>
              <a:t> </a:t>
            </a:r>
            <a:r>
              <a:rPr lang="en-US" sz="1900" i="1" dirty="0" err="1">
                <a:solidFill>
                  <a:srgbClr val="FF0000"/>
                </a:solidFill>
                <a:latin typeface="Aptos" panose="020B0004020202020204" pitchFamily="34" charset="0"/>
              </a:rPr>
              <a:t>terhadap</a:t>
            </a:r>
            <a:r>
              <a:rPr lang="en-US" sz="1900" i="1" dirty="0">
                <a:solidFill>
                  <a:srgbClr val="FF0000"/>
                </a:solidFill>
                <a:latin typeface="Aptos" panose="020B0004020202020204" pitchFamily="34" charset="0"/>
              </a:rPr>
              <a:t> rasa</a:t>
            </a:r>
          </a:p>
          <a:p>
            <a:pPr>
              <a:lnSpc>
                <a:spcPct val="150000"/>
              </a:lnSpc>
              <a:buNone/>
            </a:pPr>
            <a:r>
              <a:rPr lang="en-US" dirty="0">
                <a:latin typeface="Aptos" panose="020B0004020202020204" pitchFamily="34" charset="0"/>
              </a:rPr>
              <a:t> </a:t>
            </a:r>
            <a:r>
              <a:rPr lang="id-ID" b="1" dirty="0">
                <a:latin typeface="Aptos" panose="020B0004020202020204" pitchFamily="34" charset="0"/>
              </a:rPr>
              <a:t>Secondary aging (proses penuaan sekunder)</a:t>
            </a:r>
            <a:r>
              <a:rPr lang="id-ID" dirty="0">
                <a:latin typeface="Aptos" panose="020B0004020202020204" pitchFamily="34" charset="0"/>
              </a:rPr>
              <a:t>: proses penuaan yg  disebabkan oleh penyakit, atau penyalahgunaan zat atau faktor-faktor yang biasanya masih bisa dikontrol oleh seseorang.</a:t>
            </a:r>
            <a:endParaRPr lang="en-US" dirty="0">
              <a:latin typeface="Aptos" panose="020B0004020202020204" pitchFamily="34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1900" i="1" dirty="0" err="1">
                <a:solidFill>
                  <a:srgbClr val="FF0000"/>
                </a:solidFill>
                <a:latin typeface="Aptos" panose="020B0004020202020204" pitchFamily="34" charset="0"/>
              </a:rPr>
              <a:t>Kehilangan</a:t>
            </a:r>
            <a:r>
              <a:rPr lang="en-US" sz="1900" i="1" dirty="0">
                <a:solidFill>
                  <a:srgbClr val="FF0000"/>
                </a:solidFill>
                <a:latin typeface="Aptos" panose="020B0004020202020204" pitchFamily="34" charset="0"/>
              </a:rPr>
              <a:t> </a:t>
            </a:r>
            <a:r>
              <a:rPr lang="en-US" sz="1900" i="1" dirty="0" err="1">
                <a:solidFill>
                  <a:srgbClr val="FF0000"/>
                </a:solidFill>
                <a:latin typeface="Aptos" panose="020B0004020202020204" pitchFamily="34" charset="0"/>
              </a:rPr>
              <a:t>massa</a:t>
            </a:r>
            <a:r>
              <a:rPr lang="en-US" sz="1900" i="1" dirty="0">
                <a:solidFill>
                  <a:srgbClr val="FF0000"/>
                </a:solidFill>
                <a:latin typeface="Aptos" panose="020B0004020202020204" pitchFamily="34" charset="0"/>
              </a:rPr>
              <a:t> </a:t>
            </a:r>
            <a:r>
              <a:rPr lang="en-US" sz="1900" i="1" dirty="0" err="1">
                <a:solidFill>
                  <a:srgbClr val="FF0000"/>
                </a:solidFill>
                <a:latin typeface="Aptos" panose="020B0004020202020204" pitchFamily="34" charset="0"/>
              </a:rPr>
              <a:t>otot</a:t>
            </a:r>
            <a:r>
              <a:rPr lang="en-US" sz="1900" i="1" dirty="0">
                <a:solidFill>
                  <a:srgbClr val="FF0000"/>
                </a:solidFill>
                <a:latin typeface="Aptos" panose="020B0004020202020204" pitchFamily="34" charset="0"/>
              </a:rPr>
              <a:t>, </a:t>
            </a:r>
            <a:r>
              <a:rPr lang="en-US" sz="1900" i="1" dirty="0" err="1">
                <a:solidFill>
                  <a:srgbClr val="FF0000"/>
                </a:solidFill>
                <a:latin typeface="Aptos" panose="020B0004020202020204" pitchFamily="34" charset="0"/>
              </a:rPr>
              <a:t>penumpukan</a:t>
            </a:r>
            <a:r>
              <a:rPr lang="en-US" sz="1900" i="1" dirty="0">
                <a:solidFill>
                  <a:srgbClr val="FF0000"/>
                </a:solidFill>
                <a:latin typeface="Aptos" panose="020B0004020202020204" pitchFamily="34" charset="0"/>
              </a:rPr>
              <a:t> lemak </a:t>
            </a:r>
            <a:r>
              <a:rPr lang="en-US" sz="1900" i="1" dirty="0" err="1">
                <a:solidFill>
                  <a:srgbClr val="FF0000"/>
                </a:solidFill>
                <a:latin typeface="Aptos" panose="020B0004020202020204" pitchFamily="34" charset="0"/>
              </a:rPr>
              <a:t>berlebih</a:t>
            </a:r>
            <a:r>
              <a:rPr lang="en-US" sz="1900" i="1" dirty="0">
                <a:solidFill>
                  <a:srgbClr val="FF0000"/>
                </a:solidFill>
                <a:latin typeface="Aptos" panose="020B0004020202020204" pitchFamily="34" charset="0"/>
              </a:rPr>
              <a:t> (</a:t>
            </a:r>
            <a:r>
              <a:rPr lang="en-US" sz="1900" i="1" dirty="0" err="1">
                <a:solidFill>
                  <a:srgbClr val="FF0000"/>
                </a:solidFill>
                <a:latin typeface="Aptos" panose="020B0004020202020204" pitchFamily="34" charset="0"/>
              </a:rPr>
              <a:t>obesitas</a:t>
            </a:r>
            <a:r>
              <a:rPr lang="en-US" sz="1900" i="1" dirty="0">
                <a:solidFill>
                  <a:srgbClr val="FF0000"/>
                </a:solidFill>
                <a:latin typeface="Aptos" panose="020B0004020202020204" pitchFamily="34" charset="0"/>
              </a:rPr>
              <a:t>), </a:t>
            </a:r>
            <a:r>
              <a:rPr lang="en-US" sz="1900" i="1" dirty="0" err="1">
                <a:solidFill>
                  <a:srgbClr val="FF0000"/>
                </a:solidFill>
                <a:latin typeface="Aptos" panose="020B0004020202020204" pitchFamily="34" charset="0"/>
              </a:rPr>
              <a:t>krn</a:t>
            </a:r>
            <a:r>
              <a:rPr lang="en-US" sz="1900" i="1" dirty="0">
                <a:solidFill>
                  <a:srgbClr val="FF0000"/>
                </a:solidFill>
                <a:latin typeface="Aptos" panose="020B0004020202020204" pitchFamily="34" charset="0"/>
              </a:rPr>
              <a:t> </a:t>
            </a:r>
            <a:r>
              <a:rPr lang="en-US" sz="1900" i="1" dirty="0" err="1">
                <a:solidFill>
                  <a:srgbClr val="FF0000"/>
                </a:solidFill>
                <a:latin typeface="Aptos" panose="020B0004020202020204" pitchFamily="34" charset="0"/>
              </a:rPr>
              <a:t>peny</a:t>
            </a:r>
            <a:r>
              <a:rPr lang="en-US" sz="1900" i="1" dirty="0">
                <a:solidFill>
                  <a:srgbClr val="FF0000"/>
                </a:solidFill>
                <a:latin typeface="Aptos" panose="020B0004020202020204" pitchFamily="34" charset="0"/>
              </a:rPr>
              <a:t> </a:t>
            </a:r>
            <a:r>
              <a:rPr lang="en-US" sz="1900" i="1" dirty="0" err="1">
                <a:solidFill>
                  <a:srgbClr val="FF0000"/>
                </a:solidFill>
                <a:latin typeface="Aptos" panose="020B0004020202020204" pitchFamily="34" charset="0"/>
              </a:rPr>
              <a:t>degeneratif</a:t>
            </a:r>
            <a:endParaRPr lang="id-ID" sz="1900" i="1" dirty="0">
              <a:solidFill>
                <a:srgbClr val="FF0000"/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2312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sz="3100" dirty="0"/>
              <a:t>Proses penuaan primer dan sekunder serta teori2 biologi penuaan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id-ID" dirty="0">
                <a:latin typeface="Aptos" panose="020B0004020202020204" pitchFamily="34" charset="0"/>
              </a:rPr>
              <a:t>Lansia muda</a:t>
            </a:r>
            <a:r>
              <a:rPr lang="en-US" dirty="0">
                <a:latin typeface="Aptos" panose="020B0004020202020204" pitchFamily="34" charset="0"/>
              </a:rPr>
              <a:t>/</a:t>
            </a:r>
            <a:r>
              <a:rPr lang="en-US" dirty="0" err="1">
                <a:latin typeface="Aptos" panose="020B0004020202020204" pitchFamily="34" charset="0"/>
              </a:rPr>
              <a:t>tua-awal</a:t>
            </a:r>
            <a:r>
              <a:rPr lang="id-ID" dirty="0">
                <a:latin typeface="Aptos" panose="020B0004020202020204" pitchFamily="34" charset="0"/>
              </a:rPr>
              <a:t>: 65-74 thn yg biasanya msh aktif, sehat, &amp; msh kuat.</a:t>
            </a:r>
          </a:p>
          <a:p>
            <a:pPr>
              <a:buNone/>
            </a:pPr>
            <a:r>
              <a:rPr lang="id-ID" dirty="0">
                <a:latin typeface="Aptos" panose="020B0004020202020204" pitchFamily="34" charset="0"/>
              </a:rPr>
              <a:t>Lansia tua</a:t>
            </a:r>
            <a:r>
              <a:rPr lang="en-US" dirty="0">
                <a:latin typeface="Aptos" panose="020B0004020202020204" pitchFamily="34" charset="0"/>
              </a:rPr>
              <a:t>/</a:t>
            </a:r>
            <a:r>
              <a:rPr lang="en-US" dirty="0" err="1">
                <a:latin typeface="Aptos" panose="020B0004020202020204" pitchFamily="34" charset="0"/>
              </a:rPr>
              <a:t>tua-menengah</a:t>
            </a:r>
            <a:r>
              <a:rPr lang="en-US" dirty="0">
                <a:latin typeface="Aptos" panose="020B0004020202020204" pitchFamily="34" charset="0"/>
              </a:rPr>
              <a:t>/</a:t>
            </a:r>
            <a:r>
              <a:rPr lang="en-US" dirty="0" err="1">
                <a:latin typeface="Aptos" panose="020B0004020202020204" pitchFamily="34" charset="0"/>
              </a:rPr>
              <a:t>lanjut</a:t>
            </a:r>
            <a:r>
              <a:rPr lang="en-US" dirty="0">
                <a:latin typeface="Aptos" panose="020B0004020202020204" pitchFamily="34" charset="0"/>
              </a:rPr>
              <a:t> </a:t>
            </a:r>
            <a:r>
              <a:rPr lang="en-US" dirty="0" err="1">
                <a:latin typeface="Aptos" panose="020B0004020202020204" pitchFamily="34" charset="0"/>
              </a:rPr>
              <a:t>usia</a:t>
            </a:r>
            <a:r>
              <a:rPr lang="en-US" dirty="0">
                <a:latin typeface="Aptos" panose="020B0004020202020204" pitchFamily="34" charset="0"/>
              </a:rPr>
              <a:t>-</a:t>
            </a:r>
            <a:r>
              <a:rPr lang="id-ID" dirty="0">
                <a:latin typeface="Aptos" panose="020B0004020202020204" pitchFamily="34" charset="0"/>
              </a:rPr>
              <a:t>: 75-84 thn ; </a:t>
            </a:r>
            <a:endParaRPr lang="en-US" dirty="0">
              <a:latin typeface="Aptos" panose="020B0004020202020204" pitchFamily="34" charset="0"/>
            </a:endParaRPr>
          </a:p>
          <a:p>
            <a:pPr>
              <a:buNone/>
            </a:pPr>
            <a:r>
              <a:rPr lang="id-ID" dirty="0">
                <a:latin typeface="Aptos" panose="020B0004020202020204" pitchFamily="34" charset="0"/>
              </a:rPr>
              <a:t>Lansia tertua</a:t>
            </a:r>
            <a:r>
              <a:rPr lang="en-US" dirty="0">
                <a:latin typeface="Aptos" panose="020B0004020202020204" pitchFamily="34" charset="0"/>
              </a:rPr>
              <a:t>/</a:t>
            </a:r>
            <a:r>
              <a:rPr lang="en-US" dirty="0" err="1">
                <a:latin typeface="Aptos" panose="020B0004020202020204" pitchFamily="34" charset="0"/>
              </a:rPr>
              <a:t>tua-akhir</a:t>
            </a:r>
            <a:r>
              <a:rPr lang="id-ID" dirty="0">
                <a:latin typeface="Aptos" panose="020B0004020202020204" pitchFamily="34" charset="0"/>
              </a:rPr>
              <a:t>: 85 thn ke atas, lbh mkn utk mjd rapuh &amp; renta serta mengalami kesulitan utk mengatur kehidupan sehari-hari.</a:t>
            </a:r>
          </a:p>
          <a:p>
            <a:pPr>
              <a:buNone/>
            </a:pPr>
            <a:r>
              <a:rPr lang="id-ID" dirty="0">
                <a:latin typeface="Aptos" panose="020B0004020202020204" pitchFamily="34" charset="0"/>
              </a:rPr>
              <a:t>Usia fungsional: pengukuran kemampuan sso utk berfungsi scr efektif dlm lingkungan fisik dan sosialnya dibandingkan dg org lain dlm usia kronologis yg sama.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006288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2283" y="1514875"/>
            <a:ext cx="10772775" cy="1658198"/>
          </a:xfrm>
        </p:spPr>
        <p:txBody>
          <a:bodyPr>
            <a:normAutofit fontScale="90000"/>
          </a:bodyPr>
          <a:lstStyle/>
          <a:p>
            <a:r>
              <a:rPr lang="id-ID" b="1" dirty="0"/>
              <a:t>Teori-teori </a:t>
            </a:r>
            <a:br>
              <a:rPr lang="en-US" b="1" dirty="0"/>
            </a:br>
            <a:r>
              <a:rPr lang="id-ID" b="1" dirty="0"/>
              <a:t>biologi penuaan </a:t>
            </a:r>
            <a:br>
              <a:rPr lang="en-US" b="1" dirty="0"/>
            </a:br>
            <a:r>
              <a:rPr lang="id-ID" b="1" dirty="0"/>
              <a:t>(papalia)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647337"/>
              </p:ext>
            </p:extLst>
          </p:nvPr>
        </p:nvGraphicFramePr>
        <p:xfrm>
          <a:off x="3603172" y="1005681"/>
          <a:ext cx="7239000" cy="4846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714883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9612" y="107647"/>
            <a:ext cx="10772775" cy="1658198"/>
          </a:xfrm>
        </p:spPr>
        <p:txBody>
          <a:bodyPr/>
          <a:lstStyle/>
          <a:p>
            <a:r>
              <a:rPr lang="id-ID" dirty="0"/>
              <a:t>Teori-teori biologi penuaan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1545907"/>
            <a:ext cx="6912428" cy="4201750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buNone/>
            </a:pPr>
            <a:r>
              <a:rPr lang="id-ID" sz="2000" dirty="0">
                <a:latin typeface="Aptos" panose="020B0004020202020204" pitchFamily="34" charset="0"/>
              </a:rPr>
              <a:t>Senescence: periode pd rentang hidup yg ditandai dg penurunan fungsi2 fisik, biasanya diasosiasikan dg proses penuaan; dimulai pd usia yg berbeda antarindividu.</a:t>
            </a:r>
          </a:p>
          <a:p>
            <a:pPr>
              <a:lnSpc>
                <a:spcPct val="120000"/>
              </a:lnSpc>
              <a:buNone/>
            </a:pPr>
            <a:r>
              <a:rPr lang="id-ID" sz="2000" dirty="0">
                <a:latin typeface="Aptos" panose="020B0004020202020204" pitchFamily="34" charset="0"/>
              </a:rPr>
              <a:t>Proses penuaan scr biologis terdiri dr dua kategori: Teori pemrograman genetika dan Teori tingkat variabel.</a:t>
            </a:r>
          </a:p>
          <a:p>
            <a:pPr>
              <a:lnSpc>
                <a:spcPct val="120000"/>
              </a:lnSpc>
              <a:buNone/>
            </a:pPr>
            <a:r>
              <a:rPr lang="id-ID" sz="2000" dirty="0">
                <a:latin typeface="Aptos" panose="020B0004020202020204" pitchFamily="34" charset="0"/>
              </a:rPr>
              <a:t>Teori pemrograman genetika terdiri dr teori senescence terprogram, teori endokrin dan teori evolusi.</a:t>
            </a:r>
          </a:p>
          <a:p>
            <a:pPr>
              <a:lnSpc>
                <a:spcPct val="120000"/>
              </a:lnSpc>
              <a:buNone/>
            </a:pPr>
            <a:r>
              <a:rPr lang="id-ID" sz="2000" dirty="0">
                <a:latin typeface="Aptos" panose="020B0004020202020204" pitchFamily="34" charset="0"/>
              </a:rPr>
              <a:t>Teori tingkat variabel terdiri dr teori wear and tear, teori radikal bebas, teori tingkat kehidupan, dan teori autoimun.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2BDA65-07B2-3971-74F8-70E31F82B5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9782" y="1895460"/>
            <a:ext cx="3452605" cy="2589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3449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2596" y="285728"/>
            <a:ext cx="7239000" cy="605808"/>
          </a:xfrm>
        </p:spPr>
        <p:txBody>
          <a:bodyPr>
            <a:normAutofit fontScale="90000"/>
          </a:bodyPr>
          <a:lstStyle/>
          <a:p>
            <a:r>
              <a:rPr lang="id-ID" dirty="0"/>
              <a:t>Teori-teori biologi penuaan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2371" y="1419889"/>
            <a:ext cx="9971315" cy="4393082"/>
          </a:xfrm>
        </p:spPr>
        <p:txBody>
          <a:bodyPr>
            <a:noAutofit/>
          </a:bodyPr>
          <a:lstStyle/>
          <a:p>
            <a:pPr algn="just"/>
            <a:r>
              <a:rPr lang="id-ID" b="1" dirty="0">
                <a:solidFill>
                  <a:srgbClr val="002060"/>
                </a:solidFill>
                <a:latin typeface="Aptos" panose="020B0004020202020204" pitchFamily="34" charset="0"/>
              </a:rPr>
              <a:t>Teori pemrograman genetika</a:t>
            </a:r>
            <a:r>
              <a:rPr lang="id-ID" dirty="0">
                <a:solidFill>
                  <a:srgbClr val="002060"/>
                </a:solidFill>
                <a:latin typeface="Aptos" panose="020B0004020202020204" pitchFamily="34" charset="0"/>
              </a:rPr>
              <a:t>: teori  yg menjelaskan penuaan biologis sbg hsl dr jadwal perkembangan yg sdh terprogram scr genetika.</a:t>
            </a:r>
          </a:p>
          <a:p>
            <a:pPr algn="just"/>
            <a:r>
              <a:rPr lang="id-ID" b="1" dirty="0">
                <a:solidFill>
                  <a:srgbClr val="002060"/>
                </a:solidFill>
                <a:latin typeface="Aptos" panose="020B0004020202020204" pitchFamily="34" charset="0"/>
              </a:rPr>
              <a:t>Teori senescence terprogram</a:t>
            </a:r>
            <a:r>
              <a:rPr lang="id-ID" dirty="0">
                <a:solidFill>
                  <a:srgbClr val="002060"/>
                </a:solidFill>
                <a:latin typeface="Aptos" panose="020B0004020202020204" pitchFamily="34" charset="0"/>
              </a:rPr>
              <a:t>; Penuaan adlh hsl dr pertukaran masa aktif &amp; tdk scr teratur dr gen tertentu.</a:t>
            </a:r>
          </a:p>
          <a:p>
            <a:pPr algn="just"/>
            <a:r>
              <a:rPr lang="id-ID" b="1" dirty="0">
                <a:solidFill>
                  <a:srgbClr val="002060"/>
                </a:solidFill>
                <a:latin typeface="Aptos" panose="020B0004020202020204" pitchFamily="34" charset="0"/>
              </a:rPr>
              <a:t>Teori endokrin</a:t>
            </a:r>
            <a:r>
              <a:rPr lang="id-ID" dirty="0">
                <a:solidFill>
                  <a:srgbClr val="002060"/>
                </a:solidFill>
                <a:latin typeface="Aptos" panose="020B0004020202020204" pitchFamily="34" charset="0"/>
              </a:rPr>
              <a:t>; Penurunan terprogram dlm fungsi kekebalan tubuh yg berujung pd peningkatan kerentanan  thd penyakit infeksi &amp; juga thd penuaan &amp; kematian.</a:t>
            </a:r>
          </a:p>
          <a:p>
            <a:pPr algn="just"/>
            <a:r>
              <a:rPr lang="id-ID" b="1" dirty="0">
                <a:solidFill>
                  <a:srgbClr val="002060"/>
                </a:solidFill>
                <a:latin typeface="Aptos" panose="020B0004020202020204" pitchFamily="34" charset="0"/>
              </a:rPr>
              <a:t>Teori evolusi</a:t>
            </a:r>
            <a:r>
              <a:rPr lang="id-ID" dirty="0">
                <a:solidFill>
                  <a:srgbClr val="002060"/>
                </a:solidFill>
                <a:latin typeface="Aptos" panose="020B0004020202020204" pitchFamily="34" charset="0"/>
              </a:rPr>
              <a:t>; Penuaan adlh trait hsl evolusi yg memungkinkan anggota spesies tertentu utk hidup sampai batas waktu tertentu yg cukup utk bereproduksi.</a:t>
            </a:r>
          </a:p>
        </p:txBody>
      </p:sp>
    </p:spTree>
    <p:extLst>
      <p:ext uri="{BB962C8B-B14F-4D97-AF65-F5344CB8AC3E}">
        <p14:creationId xmlns:p14="http://schemas.microsoft.com/office/powerpoint/2010/main" val="6130596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2596" y="285728"/>
            <a:ext cx="7239000" cy="605808"/>
          </a:xfrm>
        </p:spPr>
        <p:txBody>
          <a:bodyPr>
            <a:normAutofit fontScale="90000"/>
          </a:bodyPr>
          <a:lstStyle/>
          <a:p>
            <a:r>
              <a:rPr lang="id-ID" dirty="0"/>
              <a:t>Teori-teori biologi penuaan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0858" y="1677354"/>
            <a:ext cx="10646229" cy="4316883"/>
          </a:xfrm>
        </p:spPr>
        <p:txBody>
          <a:bodyPr>
            <a:noAutofit/>
          </a:bodyPr>
          <a:lstStyle/>
          <a:p>
            <a:pPr algn="just"/>
            <a:r>
              <a:rPr lang="id-ID" b="1" dirty="0">
                <a:solidFill>
                  <a:srgbClr val="002060"/>
                </a:solidFill>
                <a:latin typeface="Aptos" panose="020B0004020202020204" pitchFamily="34" charset="0"/>
              </a:rPr>
              <a:t>Teori tingkat variabel</a:t>
            </a:r>
            <a:r>
              <a:rPr lang="id-ID" dirty="0">
                <a:solidFill>
                  <a:srgbClr val="002060"/>
                </a:solidFill>
                <a:latin typeface="Aptos" panose="020B0004020202020204" pitchFamily="34" charset="0"/>
              </a:rPr>
              <a:t>: teori yg menjelaskan penuaan biologis sbg hsl dr proses yg berbeda antarsatu org dg org lain &amp; dipengaruhi oleh lingkungan internal maupun eksternal; seringkali disebut dg teori kesalahan.</a:t>
            </a:r>
          </a:p>
          <a:p>
            <a:pPr algn="just"/>
            <a:r>
              <a:rPr lang="id-ID" b="1" dirty="0">
                <a:solidFill>
                  <a:srgbClr val="002060"/>
                </a:solidFill>
                <a:latin typeface="Aptos" panose="020B0004020202020204" pitchFamily="34" charset="0"/>
              </a:rPr>
              <a:t>Teori wear and tear</a:t>
            </a:r>
            <a:r>
              <a:rPr lang="id-ID" dirty="0">
                <a:solidFill>
                  <a:srgbClr val="002060"/>
                </a:solidFill>
                <a:latin typeface="Aptos" panose="020B0004020202020204" pitchFamily="34" charset="0"/>
              </a:rPr>
              <a:t>; Sel &amp; jaringan memiliki bag vital yg bs aus.</a:t>
            </a:r>
          </a:p>
          <a:p>
            <a:pPr algn="just"/>
            <a:r>
              <a:rPr lang="id-ID" b="1" dirty="0">
                <a:solidFill>
                  <a:srgbClr val="002060"/>
                </a:solidFill>
                <a:latin typeface="Aptos" panose="020B0004020202020204" pitchFamily="34" charset="0"/>
              </a:rPr>
              <a:t>Teori radikal bebas</a:t>
            </a:r>
            <a:r>
              <a:rPr lang="id-ID" dirty="0">
                <a:solidFill>
                  <a:srgbClr val="002060"/>
                </a:solidFill>
                <a:latin typeface="Aptos" panose="020B0004020202020204" pitchFamily="34" charset="0"/>
              </a:rPr>
              <a:t>; Kerusakan akumulatif dr radikal oksigen menyebabkan sel &amp; organ berhenti berfungsi.</a:t>
            </a:r>
          </a:p>
          <a:p>
            <a:pPr algn="just"/>
            <a:r>
              <a:rPr lang="id-ID" b="1" dirty="0">
                <a:solidFill>
                  <a:srgbClr val="002060"/>
                </a:solidFill>
                <a:latin typeface="Aptos" panose="020B0004020202020204" pitchFamily="34" charset="0"/>
              </a:rPr>
              <a:t>Teori tingkat kehidupan</a:t>
            </a:r>
            <a:r>
              <a:rPr lang="id-ID" dirty="0">
                <a:solidFill>
                  <a:srgbClr val="002060"/>
                </a:solidFill>
                <a:latin typeface="Aptos" panose="020B0004020202020204" pitchFamily="34" charset="0"/>
              </a:rPr>
              <a:t>; Makin tinggi tingkat metabolisme sebuah organisme, makin pendek rentang hidupnya.</a:t>
            </a:r>
          </a:p>
          <a:p>
            <a:pPr algn="just"/>
            <a:r>
              <a:rPr lang="id-ID" b="1" dirty="0">
                <a:solidFill>
                  <a:srgbClr val="002060"/>
                </a:solidFill>
                <a:latin typeface="Aptos" panose="020B0004020202020204" pitchFamily="34" charset="0"/>
              </a:rPr>
              <a:t>Teori autoimun</a:t>
            </a:r>
            <a:r>
              <a:rPr lang="id-ID" dirty="0">
                <a:solidFill>
                  <a:srgbClr val="002060"/>
                </a:solidFill>
                <a:latin typeface="Aptos" panose="020B0004020202020204" pitchFamily="34" charset="0"/>
              </a:rPr>
              <a:t>; Sistem kekebalan tubuh menjadi bingung &amp; menyerang sel tubuhnya sendiri.</a:t>
            </a:r>
          </a:p>
        </p:txBody>
      </p:sp>
    </p:spTree>
    <p:extLst>
      <p:ext uri="{BB962C8B-B14F-4D97-AF65-F5344CB8AC3E}">
        <p14:creationId xmlns:p14="http://schemas.microsoft.com/office/powerpoint/2010/main" val="10714670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/>
              <a:t>Teori-teori biologi</a:t>
            </a:r>
            <a:r>
              <a:rPr lang="en-US"/>
              <a:t>s mengenai proses</a:t>
            </a:r>
            <a:r>
              <a:rPr lang="id-ID"/>
              <a:t> penuaan</a:t>
            </a:r>
            <a:r>
              <a:rPr lang="en-US"/>
              <a:t> (santrock)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92086" y="2447617"/>
            <a:ext cx="9144000" cy="2777527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err="1"/>
              <a:t>Teori</a:t>
            </a:r>
            <a:r>
              <a:rPr lang="en-US" dirty="0"/>
              <a:t> </a:t>
            </a:r>
            <a:r>
              <a:rPr lang="en-US" dirty="0" err="1"/>
              <a:t>Evolusioner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Teori</a:t>
            </a:r>
            <a:r>
              <a:rPr lang="en-US" dirty="0"/>
              <a:t> Jam </a:t>
            </a:r>
            <a:r>
              <a:rPr lang="en-US" dirty="0" err="1"/>
              <a:t>Seluler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Teori</a:t>
            </a:r>
            <a:r>
              <a:rPr lang="en-US" dirty="0"/>
              <a:t> Radikal </a:t>
            </a:r>
            <a:r>
              <a:rPr lang="en-US" dirty="0" err="1"/>
              <a:t>Bebas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Teori</a:t>
            </a:r>
            <a:r>
              <a:rPr lang="en-US" dirty="0"/>
              <a:t> </a:t>
            </a:r>
            <a:r>
              <a:rPr lang="en-US" dirty="0" err="1"/>
              <a:t>Mitokondrial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Teori</a:t>
            </a:r>
            <a:r>
              <a:rPr lang="en-US" dirty="0"/>
              <a:t> Stress Hormonal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8240432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57225" y="499533"/>
            <a:ext cx="10021662" cy="1361924"/>
          </a:xfrm>
        </p:spPr>
        <p:txBody>
          <a:bodyPr>
            <a:normAutofit/>
          </a:bodyPr>
          <a:lstStyle/>
          <a:p>
            <a:r>
              <a:rPr lang="id-ID" dirty="0"/>
              <a:t>Teori-teori biologi</a:t>
            </a:r>
            <a:r>
              <a:rPr lang="en-US" dirty="0"/>
              <a:t>s </a:t>
            </a:r>
            <a:r>
              <a:rPr lang="en-US" dirty="0" err="1"/>
              <a:t>mengenai</a:t>
            </a:r>
            <a:r>
              <a:rPr lang="en-US" dirty="0"/>
              <a:t> proses</a:t>
            </a:r>
            <a:r>
              <a:rPr lang="id-ID" dirty="0"/>
              <a:t> penuaan</a:t>
            </a:r>
            <a:r>
              <a:rPr lang="en-US" dirty="0"/>
              <a:t> (</a:t>
            </a:r>
            <a:r>
              <a:rPr lang="en-US" dirty="0" err="1"/>
              <a:t>santrock</a:t>
            </a:r>
            <a:r>
              <a:rPr lang="en-US" dirty="0"/>
              <a:t>)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7337" y="2011680"/>
            <a:ext cx="9912805" cy="3572691"/>
          </a:xfrm>
        </p:spPr>
        <p:txBody>
          <a:bodyPr>
            <a:normAutofit/>
          </a:bodyPr>
          <a:lstStyle/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 dirty="0" err="1">
                <a:latin typeface="Aptos" panose="020B0004020202020204" pitchFamily="34" charset="0"/>
              </a:rPr>
              <a:t>Teori</a:t>
            </a:r>
            <a:r>
              <a:rPr lang="en-US" dirty="0">
                <a:latin typeface="Aptos" panose="020B0004020202020204" pitchFamily="34" charset="0"/>
              </a:rPr>
              <a:t>  </a:t>
            </a:r>
            <a:r>
              <a:rPr lang="en-US" dirty="0" err="1">
                <a:latin typeface="Aptos" panose="020B0004020202020204" pitchFamily="34" charset="0"/>
              </a:rPr>
              <a:t>Evolusioner</a:t>
            </a:r>
            <a:r>
              <a:rPr lang="en-US" dirty="0">
                <a:latin typeface="Aptos" panose="020B0004020202020204" pitchFamily="34" charset="0"/>
              </a:rPr>
              <a:t> : </a:t>
            </a:r>
            <a:r>
              <a:rPr lang="en-US" dirty="0" err="1">
                <a:latin typeface="Aptos" panose="020B0004020202020204" pitchFamily="34" charset="0"/>
              </a:rPr>
              <a:t>teori</a:t>
            </a:r>
            <a:r>
              <a:rPr lang="en-US" dirty="0">
                <a:latin typeface="Aptos" panose="020B0004020202020204" pitchFamily="34" charset="0"/>
              </a:rPr>
              <a:t> </a:t>
            </a:r>
            <a:r>
              <a:rPr lang="en-US" dirty="0" err="1">
                <a:latin typeface="Aptos" panose="020B0004020202020204" pitchFamily="34" charset="0"/>
              </a:rPr>
              <a:t>yg</a:t>
            </a:r>
            <a:r>
              <a:rPr lang="en-US" dirty="0">
                <a:latin typeface="Aptos" panose="020B0004020202020204" pitchFamily="34" charset="0"/>
              </a:rPr>
              <a:t> </a:t>
            </a:r>
            <a:r>
              <a:rPr lang="en-US" dirty="0" err="1">
                <a:latin typeface="Aptos" panose="020B0004020202020204" pitchFamily="34" charset="0"/>
              </a:rPr>
              <a:t>menyatakan</a:t>
            </a:r>
            <a:r>
              <a:rPr lang="en-US" dirty="0">
                <a:latin typeface="Aptos" panose="020B0004020202020204" pitchFamily="34" charset="0"/>
              </a:rPr>
              <a:t> </a:t>
            </a:r>
            <a:r>
              <a:rPr lang="en-US" dirty="0" err="1">
                <a:latin typeface="Aptos" panose="020B0004020202020204" pitchFamily="34" charset="0"/>
              </a:rPr>
              <a:t>bhw</a:t>
            </a:r>
            <a:r>
              <a:rPr lang="en-US" dirty="0">
                <a:latin typeface="Aptos" panose="020B0004020202020204" pitchFamily="34" charset="0"/>
              </a:rPr>
              <a:t> </a:t>
            </a:r>
            <a:r>
              <a:rPr lang="en-US" dirty="0" err="1">
                <a:latin typeface="Aptos" panose="020B0004020202020204" pitchFamily="34" charset="0"/>
              </a:rPr>
              <a:t>seleksi</a:t>
            </a:r>
            <a:r>
              <a:rPr lang="en-US" dirty="0">
                <a:latin typeface="Aptos" panose="020B0004020202020204" pitchFamily="34" charset="0"/>
              </a:rPr>
              <a:t> </a:t>
            </a:r>
            <a:r>
              <a:rPr lang="en-US" dirty="0" err="1">
                <a:latin typeface="Aptos" panose="020B0004020202020204" pitchFamily="34" charset="0"/>
              </a:rPr>
              <a:t>alami</a:t>
            </a:r>
            <a:r>
              <a:rPr lang="en-US" dirty="0">
                <a:latin typeface="Aptos" panose="020B0004020202020204" pitchFamily="34" charset="0"/>
              </a:rPr>
              <a:t> </a:t>
            </a:r>
            <a:r>
              <a:rPr lang="en-US" dirty="0" err="1">
                <a:latin typeface="Aptos" panose="020B0004020202020204" pitchFamily="34" charset="0"/>
              </a:rPr>
              <a:t>tdk</a:t>
            </a:r>
            <a:r>
              <a:rPr lang="en-US" dirty="0">
                <a:latin typeface="Aptos" panose="020B0004020202020204" pitchFamily="34" charset="0"/>
              </a:rPr>
              <a:t> </a:t>
            </a:r>
            <a:r>
              <a:rPr lang="en-US" dirty="0" err="1">
                <a:latin typeface="Aptos" panose="020B0004020202020204" pitchFamily="34" charset="0"/>
              </a:rPr>
              <a:t>mengeliminasi</a:t>
            </a:r>
            <a:r>
              <a:rPr lang="en-US" dirty="0">
                <a:latin typeface="Aptos" panose="020B0004020202020204" pitchFamily="34" charset="0"/>
              </a:rPr>
              <a:t> </a:t>
            </a:r>
            <a:r>
              <a:rPr lang="en-US" dirty="0" err="1">
                <a:latin typeface="Aptos" panose="020B0004020202020204" pitchFamily="34" charset="0"/>
              </a:rPr>
              <a:t>byk</a:t>
            </a:r>
            <a:r>
              <a:rPr lang="en-US" dirty="0">
                <a:latin typeface="Aptos" panose="020B0004020202020204" pitchFamily="34" charset="0"/>
              </a:rPr>
              <a:t> </a:t>
            </a:r>
            <a:r>
              <a:rPr lang="en-US" dirty="0" err="1">
                <a:latin typeface="Aptos" panose="020B0004020202020204" pitchFamily="34" charset="0"/>
              </a:rPr>
              <a:t>kondisi</a:t>
            </a:r>
            <a:r>
              <a:rPr lang="en-US" dirty="0">
                <a:latin typeface="Aptos" panose="020B0004020202020204" pitchFamily="34" charset="0"/>
              </a:rPr>
              <a:t> </a:t>
            </a:r>
            <a:r>
              <a:rPr lang="en-US" dirty="0" err="1">
                <a:latin typeface="Aptos" panose="020B0004020202020204" pitchFamily="34" charset="0"/>
              </a:rPr>
              <a:t>berbahaya</a:t>
            </a:r>
            <a:r>
              <a:rPr lang="en-US" dirty="0">
                <a:latin typeface="Aptos" panose="020B0004020202020204" pitchFamily="34" charset="0"/>
              </a:rPr>
              <a:t> dan </a:t>
            </a:r>
            <a:r>
              <a:rPr lang="en-US" dirty="0" err="1">
                <a:latin typeface="Aptos" panose="020B0004020202020204" pitchFamily="34" charset="0"/>
              </a:rPr>
              <a:t>karakteristik</a:t>
            </a:r>
            <a:r>
              <a:rPr lang="en-US" dirty="0">
                <a:latin typeface="Aptos" panose="020B0004020202020204" pitchFamily="34" charset="0"/>
              </a:rPr>
              <a:t> </a:t>
            </a:r>
            <a:r>
              <a:rPr lang="en-US" dirty="0" err="1">
                <a:latin typeface="Aptos" panose="020B0004020202020204" pitchFamily="34" charset="0"/>
              </a:rPr>
              <a:t>nonadaptif</a:t>
            </a:r>
            <a:r>
              <a:rPr lang="en-US" dirty="0">
                <a:latin typeface="Aptos" panose="020B0004020202020204" pitchFamily="34" charset="0"/>
              </a:rPr>
              <a:t> pd org </a:t>
            </a:r>
            <a:r>
              <a:rPr lang="en-US" dirty="0" err="1">
                <a:latin typeface="Aptos" panose="020B0004020202020204" pitchFamily="34" charset="0"/>
              </a:rPr>
              <a:t>dewasa</a:t>
            </a:r>
            <a:r>
              <a:rPr lang="en-US" dirty="0">
                <a:latin typeface="Aptos" panose="020B0004020202020204" pitchFamily="34" charset="0"/>
              </a:rPr>
              <a:t> </a:t>
            </a:r>
            <a:r>
              <a:rPr lang="en-US" dirty="0" err="1">
                <a:latin typeface="Aptos" panose="020B0004020202020204" pitchFamily="34" charset="0"/>
              </a:rPr>
              <a:t>yg</a:t>
            </a:r>
            <a:r>
              <a:rPr lang="en-US" dirty="0">
                <a:latin typeface="Aptos" panose="020B0004020202020204" pitchFamily="34" charset="0"/>
              </a:rPr>
              <a:t> </a:t>
            </a:r>
            <a:r>
              <a:rPr lang="en-US" dirty="0" err="1">
                <a:latin typeface="Aptos" panose="020B0004020202020204" pitchFamily="34" charset="0"/>
              </a:rPr>
              <a:t>lbh</a:t>
            </a:r>
            <a:r>
              <a:rPr lang="en-US" dirty="0">
                <a:latin typeface="Aptos" panose="020B0004020202020204" pitchFamily="34" charset="0"/>
              </a:rPr>
              <a:t> </a:t>
            </a:r>
            <a:r>
              <a:rPr lang="en-US" dirty="0" err="1">
                <a:latin typeface="Aptos" panose="020B0004020202020204" pitchFamily="34" charset="0"/>
              </a:rPr>
              <a:t>tua</a:t>
            </a:r>
            <a:r>
              <a:rPr lang="en-US" dirty="0">
                <a:latin typeface="Aptos" panose="020B0004020202020204" pitchFamily="34" charset="0"/>
              </a:rPr>
              <a:t>.</a:t>
            </a:r>
          </a:p>
          <a:p>
            <a:pPr marL="457200" indent="-457200">
              <a:lnSpc>
                <a:spcPct val="100000"/>
              </a:lnSpc>
              <a:buAutoNum type="arabicPeriod" startAt="2"/>
            </a:pPr>
            <a:r>
              <a:rPr lang="en-US" dirty="0" err="1">
                <a:latin typeface="Aptos" panose="020B0004020202020204" pitchFamily="34" charset="0"/>
              </a:rPr>
              <a:t>Teori</a:t>
            </a:r>
            <a:r>
              <a:rPr lang="en-US" dirty="0">
                <a:latin typeface="Aptos" panose="020B0004020202020204" pitchFamily="34" charset="0"/>
              </a:rPr>
              <a:t> Jam </a:t>
            </a:r>
            <a:r>
              <a:rPr lang="en-US" dirty="0" err="1">
                <a:latin typeface="Aptos" panose="020B0004020202020204" pitchFamily="34" charset="0"/>
              </a:rPr>
              <a:t>Selular</a:t>
            </a:r>
            <a:r>
              <a:rPr lang="en-US" dirty="0">
                <a:latin typeface="Aptos" panose="020B0004020202020204" pitchFamily="34" charset="0"/>
              </a:rPr>
              <a:t> : </a:t>
            </a:r>
            <a:r>
              <a:rPr lang="en-US" dirty="0" err="1">
                <a:latin typeface="Aptos" panose="020B0004020202020204" pitchFamily="34" charset="0"/>
              </a:rPr>
              <a:t>teori</a:t>
            </a:r>
            <a:r>
              <a:rPr lang="en-US" dirty="0">
                <a:latin typeface="Aptos" panose="020B0004020202020204" pitchFamily="34" charset="0"/>
              </a:rPr>
              <a:t> </a:t>
            </a:r>
            <a:r>
              <a:rPr lang="en-US" dirty="0" err="1">
                <a:latin typeface="Aptos" panose="020B0004020202020204" pitchFamily="34" charset="0"/>
              </a:rPr>
              <a:t>ini</a:t>
            </a:r>
            <a:r>
              <a:rPr lang="en-US" dirty="0">
                <a:latin typeface="Aptos" panose="020B0004020202020204" pitchFamily="34" charset="0"/>
              </a:rPr>
              <a:t> </a:t>
            </a:r>
            <a:r>
              <a:rPr lang="en-US" dirty="0" err="1">
                <a:latin typeface="Aptos" panose="020B0004020202020204" pitchFamily="34" charset="0"/>
              </a:rPr>
              <a:t>menyatakan</a:t>
            </a:r>
            <a:r>
              <a:rPr lang="en-US" dirty="0">
                <a:latin typeface="Aptos" panose="020B0004020202020204" pitchFamily="34" charset="0"/>
              </a:rPr>
              <a:t> </a:t>
            </a:r>
            <a:r>
              <a:rPr lang="en-US" dirty="0" err="1">
                <a:latin typeface="Aptos" panose="020B0004020202020204" pitchFamily="34" charset="0"/>
              </a:rPr>
              <a:t>bahwa</a:t>
            </a:r>
            <a:r>
              <a:rPr lang="en-US" dirty="0">
                <a:latin typeface="Aptos" panose="020B0004020202020204" pitchFamily="34" charset="0"/>
              </a:rPr>
              <a:t> </a:t>
            </a:r>
            <a:r>
              <a:rPr lang="en-US" dirty="0" err="1">
                <a:latin typeface="Aptos" panose="020B0004020202020204" pitchFamily="34" charset="0"/>
              </a:rPr>
              <a:t>jumlah</a:t>
            </a:r>
            <a:r>
              <a:rPr lang="en-US" dirty="0">
                <a:latin typeface="Aptos" panose="020B0004020202020204" pitchFamily="34" charset="0"/>
              </a:rPr>
              <a:t> </a:t>
            </a:r>
            <a:r>
              <a:rPr lang="en-US" dirty="0" err="1">
                <a:latin typeface="Aptos" panose="020B0004020202020204" pitchFamily="34" charset="0"/>
              </a:rPr>
              <a:t>maksimal</a:t>
            </a:r>
            <a:r>
              <a:rPr lang="en-US" dirty="0">
                <a:latin typeface="Aptos" panose="020B0004020202020204" pitchFamily="34" charset="0"/>
              </a:rPr>
              <a:t> </a:t>
            </a:r>
            <a:r>
              <a:rPr lang="en-US" dirty="0" err="1">
                <a:latin typeface="Aptos" panose="020B0004020202020204" pitchFamily="34" charset="0"/>
              </a:rPr>
              <a:t>sel</a:t>
            </a:r>
            <a:r>
              <a:rPr lang="en-US" dirty="0">
                <a:latin typeface="Aptos" panose="020B0004020202020204" pitchFamily="34" charset="0"/>
              </a:rPr>
              <a:t> </a:t>
            </a:r>
            <a:r>
              <a:rPr lang="en-US" dirty="0" err="1">
                <a:latin typeface="Aptos" panose="020B0004020202020204" pitchFamily="34" charset="0"/>
              </a:rPr>
              <a:t>manusia</a:t>
            </a:r>
            <a:r>
              <a:rPr lang="en-US" dirty="0">
                <a:latin typeface="Aptos" panose="020B0004020202020204" pitchFamily="34" charset="0"/>
              </a:rPr>
              <a:t> </a:t>
            </a:r>
            <a:r>
              <a:rPr lang="en-US" dirty="0" err="1">
                <a:latin typeface="Aptos" panose="020B0004020202020204" pitchFamily="34" charset="0"/>
              </a:rPr>
              <a:t>bisa</a:t>
            </a:r>
            <a:r>
              <a:rPr lang="en-US" dirty="0">
                <a:latin typeface="Aptos" panose="020B0004020202020204" pitchFamily="34" charset="0"/>
              </a:rPr>
              <a:t> </a:t>
            </a:r>
            <a:r>
              <a:rPr lang="en-US" dirty="0" err="1">
                <a:latin typeface="Aptos" panose="020B0004020202020204" pitchFamily="34" charset="0"/>
              </a:rPr>
              <a:t>membelah</a:t>
            </a:r>
            <a:r>
              <a:rPr lang="en-US" dirty="0">
                <a:latin typeface="Aptos" panose="020B0004020202020204" pitchFamily="34" charset="0"/>
              </a:rPr>
              <a:t> </a:t>
            </a:r>
            <a:r>
              <a:rPr lang="en-US" dirty="0" err="1">
                <a:latin typeface="Aptos" panose="020B0004020202020204" pitchFamily="34" charset="0"/>
              </a:rPr>
              <a:t>adalah</a:t>
            </a:r>
            <a:r>
              <a:rPr lang="en-US" dirty="0">
                <a:latin typeface="Aptos" panose="020B0004020202020204" pitchFamily="34" charset="0"/>
              </a:rPr>
              <a:t> </a:t>
            </a:r>
            <a:r>
              <a:rPr lang="en-US" dirty="0" err="1">
                <a:latin typeface="Aptos" panose="020B0004020202020204" pitchFamily="34" charset="0"/>
              </a:rPr>
              <a:t>sekitar</a:t>
            </a:r>
            <a:r>
              <a:rPr lang="en-US" dirty="0">
                <a:latin typeface="Aptos" panose="020B0004020202020204" pitchFamily="34" charset="0"/>
              </a:rPr>
              <a:t> 70 </a:t>
            </a:r>
            <a:r>
              <a:rPr lang="en-US" dirty="0" err="1">
                <a:latin typeface="Aptos" panose="020B0004020202020204" pitchFamily="34" charset="0"/>
              </a:rPr>
              <a:t>sampai</a:t>
            </a:r>
            <a:r>
              <a:rPr lang="en-US" dirty="0">
                <a:latin typeface="Aptos" panose="020B0004020202020204" pitchFamily="34" charset="0"/>
              </a:rPr>
              <a:t> 80 kali. </a:t>
            </a:r>
            <a:r>
              <a:rPr lang="en-US" dirty="0" err="1">
                <a:latin typeface="Aptos" panose="020B0004020202020204" pitchFamily="34" charset="0"/>
              </a:rPr>
              <a:t>Seiring</a:t>
            </a:r>
            <a:r>
              <a:rPr lang="en-US" dirty="0">
                <a:latin typeface="Aptos" panose="020B0004020202020204" pitchFamily="34" charset="0"/>
              </a:rPr>
              <a:t> </a:t>
            </a:r>
            <a:r>
              <a:rPr lang="en-US" dirty="0" err="1">
                <a:latin typeface="Aptos" panose="020B0004020202020204" pitchFamily="34" charset="0"/>
              </a:rPr>
              <a:t>bertambahnya</a:t>
            </a:r>
            <a:r>
              <a:rPr lang="en-US" dirty="0">
                <a:latin typeface="Aptos" panose="020B0004020202020204" pitchFamily="34" charset="0"/>
              </a:rPr>
              <a:t> </a:t>
            </a:r>
            <a:r>
              <a:rPr lang="en-US" dirty="0" err="1">
                <a:latin typeface="Aptos" panose="020B0004020202020204" pitchFamily="34" charset="0"/>
              </a:rPr>
              <a:t>usia</a:t>
            </a:r>
            <a:r>
              <a:rPr lang="en-US" dirty="0">
                <a:latin typeface="Aptos" panose="020B0004020202020204" pitchFamily="34" charset="0"/>
              </a:rPr>
              <a:t>, </a:t>
            </a:r>
            <a:r>
              <a:rPr lang="en-US" dirty="0" err="1">
                <a:latin typeface="Aptos" panose="020B0004020202020204" pitchFamily="34" charset="0"/>
              </a:rPr>
              <a:t>sel-sel</a:t>
            </a:r>
            <a:r>
              <a:rPr lang="en-US" dirty="0">
                <a:latin typeface="Aptos" panose="020B0004020202020204" pitchFamily="34" charset="0"/>
              </a:rPr>
              <a:t> kt </a:t>
            </a:r>
            <a:r>
              <a:rPr lang="en-US" dirty="0" err="1">
                <a:latin typeface="Aptos" panose="020B0004020202020204" pitchFamily="34" charset="0"/>
              </a:rPr>
              <a:t>mengalami</a:t>
            </a:r>
            <a:r>
              <a:rPr lang="en-US" dirty="0">
                <a:latin typeface="Aptos" panose="020B0004020202020204" pitchFamily="34" charset="0"/>
              </a:rPr>
              <a:t> </a:t>
            </a:r>
            <a:r>
              <a:rPr lang="en-US" dirty="0" err="1">
                <a:latin typeface="Aptos" panose="020B0004020202020204" pitchFamily="34" charset="0"/>
              </a:rPr>
              <a:t>penurunan</a:t>
            </a:r>
            <a:r>
              <a:rPr lang="en-US" dirty="0">
                <a:latin typeface="Aptos" panose="020B0004020202020204" pitchFamily="34" charset="0"/>
              </a:rPr>
              <a:t> </a:t>
            </a:r>
            <a:r>
              <a:rPr lang="en-US" dirty="0" err="1">
                <a:latin typeface="Aptos" panose="020B0004020202020204" pitchFamily="34" charset="0"/>
              </a:rPr>
              <a:t>kapasitas</a:t>
            </a:r>
            <a:r>
              <a:rPr lang="en-US" dirty="0">
                <a:latin typeface="Aptos" panose="020B0004020202020204" pitchFamily="34" charset="0"/>
              </a:rPr>
              <a:t> </a:t>
            </a:r>
            <a:r>
              <a:rPr lang="en-US" dirty="0" err="1">
                <a:latin typeface="Aptos" panose="020B0004020202020204" pitchFamily="34" charset="0"/>
              </a:rPr>
              <a:t>utk</a:t>
            </a:r>
            <a:r>
              <a:rPr lang="en-US" dirty="0">
                <a:latin typeface="Aptos" panose="020B0004020202020204" pitchFamily="34" charset="0"/>
              </a:rPr>
              <a:t> </a:t>
            </a:r>
            <a:r>
              <a:rPr lang="en-US" dirty="0" err="1">
                <a:latin typeface="Aptos" panose="020B0004020202020204" pitchFamily="34" charset="0"/>
              </a:rPr>
              <a:t>membelah</a:t>
            </a:r>
            <a:r>
              <a:rPr lang="en-US" dirty="0">
                <a:latin typeface="Aptos" panose="020B00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453630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/>
              <a:t>Teori-teori biologi</a:t>
            </a:r>
            <a:r>
              <a:rPr lang="en-US"/>
              <a:t>s mengenai proses</a:t>
            </a:r>
            <a:r>
              <a:rPr lang="id-ID"/>
              <a:t> penuaan</a:t>
            </a:r>
            <a:r>
              <a:rPr lang="en-US"/>
              <a:t> (santrock)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4528" y="2267750"/>
            <a:ext cx="10482943" cy="3262193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 startAt="3"/>
            </a:pPr>
            <a:r>
              <a:rPr lang="en-US" sz="2400" dirty="0" err="1">
                <a:latin typeface="Aptos" panose="020B0004020202020204" pitchFamily="34" charset="0"/>
              </a:rPr>
              <a:t>Teori</a:t>
            </a:r>
            <a:r>
              <a:rPr lang="en-US" sz="2400" dirty="0">
                <a:latin typeface="Aptos" panose="020B0004020202020204" pitchFamily="34" charset="0"/>
              </a:rPr>
              <a:t> Radikal </a:t>
            </a:r>
            <a:r>
              <a:rPr lang="en-US" sz="2400" dirty="0" err="1">
                <a:latin typeface="Aptos" panose="020B0004020202020204" pitchFamily="34" charset="0"/>
              </a:rPr>
              <a:t>Bebas</a:t>
            </a:r>
            <a:r>
              <a:rPr lang="en-US" sz="2400" dirty="0">
                <a:latin typeface="Aptos" panose="020B0004020202020204" pitchFamily="34" charset="0"/>
              </a:rPr>
              <a:t> : </a:t>
            </a:r>
            <a:r>
              <a:rPr lang="en-US" sz="2400" dirty="0" err="1">
                <a:latin typeface="Aptos" panose="020B0004020202020204" pitchFamily="34" charset="0"/>
              </a:rPr>
              <a:t>teori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</a:rPr>
              <a:t>mikrobiologis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</a:rPr>
              <a:t>tentang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</a:rPr>
              <a:t>penuaan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</a:rPr>
              <a:t>yg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</a:rPr>
              <a:t>menyatakan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</a:rPr>
              <a:t>bhw</a:t>
            </a:r>
            <a:r>
              <a:rPr lang="en-US" sz="2400" dirty="0">
                <a:latin typeface="Aptos" panose="020B0004020202020204" pitchFamily="34" charset="0"/>
              </a:rPr>
              <a:t> org </a:t>
            </a:r>
            <a:r>
              <a:rPr lang="en-US" sz="2400" dirty="0" err="1">
                <a:latin typeface="Aptos" panose="020B0004020202020204" pitchFamily="34" charset="0"/>
              </a:rPr>
              <a:t>menua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</a:rPr>
              <a:t>krn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</a:rPr>
              <a:t>bagian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</a:rPr>
              <a:t>dalam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</a:rPr>
              <a:t>metabolisme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</a:rPr>
              <a:t>sel</a:t>
            </a:r>
            <a:r>
              <a:rPr lang="en-US" sz="2400" dirty="0">
                <a:latin typeface="Aptos" panose="020B0004020202020204" pitchFamily="34" charset="0"/>
              </a:rPr>
              <a:t> normal </a:t>
            </a:r>
            <a:r>
              <a:rPr lang="en-US" sz="2400" dirty="0" err="1">
                <a:latin typeface="Aptos" panose="020B0004020202020204" pitchFamily="34" charset="0"/>
              </a:rPr>
              <a:t>mereka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</a:rPr>
              <a:t>memproduksi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</a:rPr>
              <a:t>molekul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</a:rPr>
              <a:t>oksigen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</a:rPr>
              <a:t>yg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</a:rPr>
              <a:t>tdk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</a:rPr>
              <a:t>stabil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</a:rPr>
              <a:t>yg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</a:rPr>
              <a:t>diketahui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</a:rPr>
              <a:t>sbg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</a:rPr>
              <a:t>radikal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</a:rPr>
              <a:t>bebas</a:t>
            </a:r>
            <a:r>
              <a:rPr lang="en-US" sz="2400" dirty="0">
                <a:latin typeface="Aptos" panose="020B0004020202020204" pitchFamily="34" charset="0"/>
              </a:rPr>
              <a:t>. </a:t>
            </a:r>
            <a:r>
              <a:rPr lang="en-US" sz="2400" dirty="0" err="1">
                <a:latin typeface="Aptos" panose="020B0004020202020204" pitchFamily="34" charset="0"/>
              </a:rPr>
              <a:t>Molekul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</a:rPr>
              <a:t>ini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</a:rPr>
              <a:t>memantul</a:t>
            </a:r>
            <a:r>
              <a:rPr lang="en-US" sz="2400" dirty="0">
                <a:latin typeface="Aptos" panose="020B0004020202020204" pitchFamily="34" charset="0"/>
              </a:rPr>
              <a:t> di </a:t>
            </a:r>
            <a:r>
              <a:rPr lang="en-US" sz="2400" dirty="0" err="1">
                <a:latin typeface="Aptos" panose="020B0004020202020204" pitchFamily="34" charset="0"/>
              </a:rPr>
              <a:t>dalam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</a:rPr>
              <a:t>sel</a:t>
            </a:r>
            <a:r>
              <a:rPr lang="en-US" sz="2400" dirty="0">
                <a:latin typeface="Aptos" panose="020B0004020202020204" pitchFamily="34" charset="0"/>
              </a:rPr>
              <a:t>, </a:t>
            </a:r>
            <a:r>
              <a:rPr lang="en-US" sz="2400" dirty="0" err="1">
                <a:latin typeface="Aptos" panose="020B0004020202020204" pitchFamily="34" charset="0"/>
              </a:rPr>
              <a:t>merusak</a:t>
            </a:r>
            <a:r>
              <a:rPr lang="en-US" sz="2400" dirty="0">
                <a:latin typeface="Aptos" panose="020B0004020202020204" pitchFamily="34" charset="0"/>
              </a:rPr>
              <a:t> DNA dan </a:t>
            </a:r>
            <a:r>
              <a:rPr lang="en-US" sz="2400" dirty="0" err="1">
                <a:latin typeface="Aptos" panose="020B0004020202020204" pitchFamily="34" charset="0"/>
              </a:rPr>
              <a:t>struktur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</a:rPr>
              <a:t>sel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</a:rPr>
              <a:t>lainnya</a:t>
            </a:r>
            <a:r>
              <a:rPr lang="en-US" sz="2400" dirty="0">
                <a:latin typeface="Aptos" panose="020B0004020202020204" pitchFamily="34" charset="0"/>
              </a:rPr>
              <a:t>.</a:t>
            </a:r>
          </a:p>
          <a:p>
            <a:pPr marL="0" indent="0">
              <a:buNone/>
            </a:pPr>
            <a:endParaRPr lang="en-US" sz="2400" dirty="0">
              <a:latin typeface="Aptos" panose="020B0004020202020204" pitchFamily="34" charset="0"/>
            </a:endParaRPr>
          </a:p>
          <a:p>
            <a:pPr marL="514350" indent="-514350">
              <a:buFont typeface="+mj-lt"/>
              <a:buAutoNum type="arabicPeriod" startAt="3"/>
            </a:pPr>
            <a:r>
              <a:rPr lang="en-US" sz="2400" dirty="0" err="1">
                <a:latin typeface="Aptos" panose="020B0004020202020204" pitchFamily="34" charset="0"/>
              </a:rPr>
              <a:t>Teori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</a:rPr>
              <a:t>Mitokondrial</a:t>
            </a:r>
            <a:r>
              <a:rPr lang="en-US" sz="2400" dirty="0">
                <a:latin typeface="Aptos" panose="020B0004020202020204" pitchFamily="34" charset="0"/>
              </a:rPr>
              <a:t> : </a:t>
            </a:r>
            <a:r>
              <a:rPr lang="en-US" sz="2400" dirty="0" err="1">
                <a:latin typeface="Aptos" panose="020B0004020202020204" pitchFamily="34" charset="0"/>
              </a:rPr>
              <a:t>teori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</a:rPr>
              <a:t>yg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</a:rPr>
              <a:t>menyatakan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</a:rPr>
              <a:t>bhw</a:t>
            </a:r>
            <a:r>
              <a:rPr lang="en-US" sz="2400" dirty="0">
                <a:latin typeface="Aptos" panose="020B0004020202020204" pitchFamily="34" charset="0"/>
              </a:rPr>
              <a:t> proses </a:t>
            </a:r>
            <a:r>
              <a:rPr lang="en-US" sz="2400" dirty="0" err="1">
                <a:latin typeface="Aptos" panose="020B0004020202020204" pitchFamily="34" charset="0"/>
              </a:rPr>
              <a:t>penuaan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</a:rPr>
              <a:t>berkaitan</a:t>
            </a:r>
            <a:r>
              <a:rPr lang="en-US" sz="2400" dirty="0">
                <a:latin typeface="Aptos" panose="020B0004020202020204" pitchFamily="34" charset="0"/>
              </a:rPr>
              <a:t> dg </a:t>
            </a:r>
            <a:r>
              <a:rPr lang="en-US" sz="2400" dirty="0" err="1">
                <a:latin typeface="Aptos" panose="020B0004020202020204" pitchFamily="34" charset="0"/>
              </a:rPr>
              <a:t>pembusukan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</a:rPr>
              <a:t>mitokondrial</a:t>
            </a:r>
            <a:r>
              <a:rPr lang="en-US" sz="2400" dirty="0">
                <a:latin typeface="Aptos" panose="020B0004020202020204" pitchFamily="34" charset="0"/>
              </a:rPr>
              <a:t>, </a:t>
            </a:r>
            <a:r>
              <a:rPr lang="en-US" sz="2400" dirty="0" err="1">
                <a:latin typeface="Aptos" panose="020B0004020202020204" pitchFamily="34" charset="0"/>
              </a:rPr>
              <a:t>terutama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</a:rPr>
              <a:t>berkaitan</a:t>
            </a:r>
            <a:r>
              <a:rPr lang="en-US" sz="2400" dirty="0">
                <a:latin typeface="Aptos" panose="020B0004020202020204" pitchFamily="34" charset="0"/>
              </a:rPr>
              <a:t> dg </a:t>
            </a:r>
            <a:r>
              <a:rPr lang="en-US" sz="2400" dirty="0" err="1">
                <a:latin typeface="Aptos" panose="020B0004020202020204" pitchFamily="34" charset="0"/>
              </a:rPr>
              <a:t>kerusakan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</a:rPr>
              <a:t>oksidatif</a:t>
            </a:r>
            <a:r>
              <a:rPr lang="en-US" sz="2400" dirty="0">
                <a:latin typeface="Aptos" panose="020B0004020202020204" pitchFamily="34" charset="0"/>
              </a:rPr>
              <a:t> dan </a:t>
            </a:r>
            <a:r>
              <a:rPr lang="en-US" sz="2400" dirty="0" err="1">
                <a:latin typeface="Aptos" panose="020B0004020202020204" pitchFamily="34" charset="0"/>
              </a:rPr>
              <a:t>kehilangan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</a:rPr>
              <a:t>bahan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</a:rPr>
              <a:t>gizi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</a:rPr>
              <a:t>dlm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</a:rPr>
              <a:t>btk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</a:rPr>
              <a:t>mikro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</a:rPr>
              <a:t>yg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</a:rPr>
              <a:t>disediakan</a:t>
            </a:r>
            <a:r>
              <a:rPr lang="en-US" sz="2400" dirty="0">
                <a:latin typeface="Aptos" panose="020B0004020202020204" pitchFamily="34" charset="0"/>
              </a:rPr>
              <a:t> oleh sel. </a:t>
            </a:r>
            <a:r>
              <a:rPr lang="en-US" sz="2400" dirty="0" err="1">
                <a:latin typeface="Aptos" panose="020B0004020202020204" pitchFamily="34" charset="0"/>
              </a:rPr>
              <a:t>Apa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</a:rPr>
              <a:t>itu</a:t>
            </a:r>
            <a:r>
              <a:rPr lang="en-US" sz="2400" dirty="0">
                <a:latin typeface="Aptos" panose="020B0004020202020204" pitchFamily="34" charset="0"/>
              </a:rPr>
              <a:t> </a:t>
            </a:r>
            <a:r>
              <a:rPr lang="en-US" sz="2400" dirty="0" err="1">
                <a:latin typeface="Aptos" panose="020B0004020202020204" pitchFamily="34" charset="0"/>
              </a:rPr>
              <a:t>mitokondria</a:t>
            </a:r>
            <a:r>
              <a:rPr lang="en-US" sz="2400" dirty="0">
                <a:latin typeface="Aptos" panose="020B0004020202020204" pitchFamily="34" charset="0"/>
              </a:rPr>
              <a:t> ??</a:t>
            </a:r>
            <a:endParaRPr lang="id-ID" sz="24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34188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dirty="0"/>
              <a:t>Teori-teori biologi</a:t>
            </a:r>
            <a:r>
              <a:rPr lang="en-US" dirty="0"/>
              <a:t>s </a:t>
            </a:r>
            <a:r>
              <a:rPr lang="en-US" dirty="0" err="1"/>
              <a:t>mengenai</a:t>
            </a:r>
            <a:r>
              <a:rPr lang="en-US" dirty="0"/>
              <a:t> proses</a:t>
            </a:r>
            <a:r>
              <a:rPr lang="id-ID" dirty="0"/>
              <a:t> penuaan</a:t>
            </a:r>
            <a:r>
              <a:rPr lang="en-US" dirty="0"/>
              <a:t> (</a:t>
            </a:r>
            <a:r>
              <a:rPr lang="en-US" dirty="0" err="1"/>
              <a:t>santrock</a:t>
            </a:r>
            <a:r>
              <a:rPr lang="en-US"/>
              <a:t>)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9564" y="2872741"/>
            <a:ext cx="10346636" cy="2657202"/>
          </a:xfrm>
        </p:spPr>
        <p:txBody>
          <a:bodyPr>
            <a:normAutofit/>
          </a:bodyPr>
          <a:lstStyle/>
          <a:p>
            <a:pPr marL="560070" indent="-514350">
              <a:buAutoNum type="arabicPeriod" startAt="5"/>
            </a:pPr>
            <a:r>
              <a:rPr lang="en-US" sz="3200" dirty="0" err="1"/>
              <a:t>Teori</a:t>
            </a:r>
            <a:r>
              <a:rPr lang="en-US" sz="3200" dirty="0"/>
              <a:t> Stress Hormonal : </a:t>
            </a:r>
            <a:r>
              <a:rPr lang="en-US" sz="3200" dirty="0" err="1"/>
              <a:t>teori</a:t>
            </a:r>
            <a:r>
              <a:rPr lang="en-US" sz="3200" dirty="0"/>
              <a:t> </a:t>
            </a:r>
            <a:r>
              <a:rPr lang="en-US" sz="3200" dirty="0" err="1"/>
              <a:t>yg</a:t>
            </a:r>
            <a:r>
              <a:rPr lang="en-US" sz="3200" dirty="0"/>
              <a:t> </a:t>
            </a:r>
            <a:r>
              <a:rPr lang="en-US" sz="3200" dirty="0" err="1"/>
              <a:t>menyatakan</a:t>
            </a:r>
            <a:r>
              <a:rPr lang="en-US" sz="3200" dirty="0"/>
              <a:t> </a:t>
            </a:r>
            <a:r>
              <a:rPr lang="en-US" sz="3200" dirty="0" err="1"/>
              <a:t>bhw</a:t>
            </a:r>
            <a:r>
              <a:rPr lang="en-US" sz="3200" dirty="0"/>
              <a:t> </a:t>
            </a:r>
          </a:p>
          <a:p>
            <a:pPr marL="45720" indent="0">
              <a:buNone/>
            </a:pPr>
            <a:r>
              <a:rPr lang="en-US" sz="3200" dirty="0"/>
              <a:t>       </a:t>
            </a:r>
            <a:r>
              <a:rPr lang="en-US" sz="3200" dirty="0" err="1"/>
              <a:t>penuaan</a:t>
            </a:r>
            <a:r>
              <a:rPr lang="en-US" sz="3200" dirty="0"/>
              <a:t> pd </a:t>
            </a:r>
            <a:r>
              <a:rPr lang="en-US" sz="3200" dirty="0" err="1"/>
              <a:t>sistem</a:t>
            </a:r>
            <a:r>
              <a:rPr lang="en-US" sz="3200" dirty="0"/>
              <a:t> </a:t>
            </a:r>
            <a:r>
              <a:rPr lang="en-US" sz="3200" dirty="0" err="1"/>
              <a:t>hormon</a:t>
            </a:r>
            <a:r>
              <a:rPr lang="en-US" sz="3200" dirty="0"/>
              <a:t> </a:t>
            </a:r>
            <a:r>
              <a:rPr lang="en-US" sz="3200" dirty="0" err="1"/>
              <a:t>tubuh</a:t>
            </a:r>
            <a:r>
              <a:rPr lang="en-US" sz="3200" dirty="0"/>
              <a:t> </a:t>
            </a:r>
            <a:r>
              <a:rPr lang="en-US" sz="3200" dirty="0" err="1"/>
              <a:t>dpt</a:t>
            </a:r>
            <a:r>
              <a:rPr lang="en-US" sz="3200" dirty="0"/>
              <a:t> </a:t>
            </a:r>
            <a:r>
              <a:rPr lang="en-US" sz="3200" dirty="0" err="1"/>
              <a:t>menurunkan</a:t>
            </a:r>
            <a:r>
              <a:rPr lang="en-US" sz="3200" dirty="0"/>
              <a:t> </a:t>
            </a:r>
          </a:p>
          <a:p>
            <a:pPr marL="45720" indent="0">
              <a:buNone/>
            </a:pPr>
            <a:r>
              <a:rPr lang="en-US" sz="3200" dirty="0"/>
              <a:t>       </a:t>
            </a:r>
            <a:r>
              <a:rPr lang="en-US" sz="3200" dirty="0" err="1"/>
              <a:t>resitensi</a:t>
            </a:r>
            <a:r>
              <a:rPr lang="en-US" sz="3200" dirty="0"/>
              <a:t> </a:t>
            </a:r>
            <a:r>
              <a:rPr lang="en-US" sz="3200" dirty="0" err="1"/>
              <a:t>thd</a:t>
            </a:r>
            <a:r>
              <a:rPr lang="en-US" sz="3200" dirty="0"/>
              <a:t> </a:t>
            </a:r>
            <a:r>
              <a:rPr lang="en-US" sz="3200" dirty="0" err="1"/>
              <a:t>stres</a:t>
            </a:r>
            <a:r>
              <a:rPr lang="en-US" sz="3200" dirty="0"/>
              <a:t> dan </a:t>
            </a:r>
            <a:r>
              <a:rPr lang="en-US" sz="3200" dirty="0" err="1"/>
              <a:t>meningkatkan</a:t>
            </a:r>
            <a:r>
              <a:rPr lang="en-US" sz="3200" dirty="0"/>
              <a:t> </a:t>
            </a:r>
            <a:r>
              <a:rPr lang="en-US" sz="3200" dirty="0" err="1"/>
              <a:t>kemungkinan</a:t>
            </a:r>
            <a:r>
              <a:rPr lang="en-US" sz="3200" dirty="0"/>
              <a:t> </a:t>
            </a:r>
          </a:p>
          <a:p>
            <a:pPr marL="45720" indent="0">
              <a:buNone/>
            </a:pPr>
            <a:r>
              <a:rPr lang="en-US" sz="3200" dirty="0"/>
              <a:t>       </a:t>
            </a:r>
            <a:r>
              <a:rPr lang="en-US" sz="3200" dirty="0" err="1"/>
              <a:t>terkena</a:t>
            </a:r>
            <a:r>
              <a:rPr lang="en-US" sz="3200" dirty="0"/>
              <a:t> </a:t>
            </a:r>
            <a:r>
              <a:rPr lang="en-US" sz="3200" dirty="0" err="1"/>
              <a:t>penyakit</a:t>
            </a:r>
            <a:r>
              <a:rPr lang="en-US" sz="3200" dirty="0"/>
              <a:t>.</a:t>
            </a:r>
            <a:endParaRPr lang="id-ID" sz="3200" dirty="0"/>
          </a:p>
        </p:txBody>
      </p:sp>
    </p:spTree>
    <p:extLst>
      <p:ext uri="{BB962C8B-B14F-4D97-AF65-F5344CB8AC3E}">
        <p14:creationId xmlns:p14="http://schemas.microsoft.com/office/powerpoint/2010/main" val="3070464569"/>
      </p:ext>
    </p:extLst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Basis</Template>
  <TotalTime>146</TotalTime>
  <Words>1518</Words>
  <Application>Microsoft Office PowerPoint</Application>
  <PresentationFormat>Widescreen</PresentationFormat>
  <Paragraphs>131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Aptos</vt:lpstr>
      <vt:lpstr>Arial</vt:lpstr>
      <vt:lpstr>Bahnschrift</vt:lpstr>
      <vt:lpstr>Corbel</vt:lpstr>
      <vt:lpstr>Google Sans</vt:lpstr>
      <vt:lpstr>Basis</vt:lpstr>
      <vt:lpstr>Psikologi  usila</vt:lpstr>
      <vt:lpstr>Pokok-pokok Bahasan </vt:lpstr>
      <vt:lpstr>Pokok-pokok Bahasan </vt:lpstr>
      <vt:lpstr>Pokok-pokok Bahasan </vt:lpstr>
      <vt:lpstr>Pengertian Usia lanjut serta Masa Hidup dan Harapan Hidup</vt:lpstr>
      <vt:lpstr>Pengertian Usia lanjut serta Masa Hidup dan Harapan Hidup</vt:lpstr>
      <vt:lpstr>Pengertian Usia lanjut serta Masa Hidup dan Harapan H</vt:lpstr>
      <vt:lpstr>Pengertian Usia lanjut serta Masa Hidup dan Harapan H</vt:lpstr>
      <vt:lpstr>Pengertian usia lanjut serta masa hidup dan harapan hidup</vt:lpstr>
      <vt:lpstr>PowerPoint Presentation</vt:lpstr>
      <vt:lpstr>PowerPoint Presentation</vt:lpstr>
      <vt:lpstr>PowerPoint Presentation</vt:lpstr>
      <vt:lpstr>PowerPoint Presentation</vt:lpstr>
      <vt:lpstr>Pengertian GERIATRI</vt:lpstr>
      <vt:lpstr>Proses penuaan primer dan sekunder serta teori2 biologi penuaan</vt:lpstr>
      <vt:lpstr>Proses penuaan primer dan sekunder serta teori2 biologi penuaan</vt:lpstr>
      <vt:lpstr>Teori-teori  biologi penuaan  (papalia)</vt:lpstr>
      <vt:lpstr>Teori-teori biologi penuaan </vt:lpstr>
      <vt:lpstr>Teori-teori biologi penuaan </vt:lpstr>
      <vt:lpstr>Teori-teori biologi penuaan </vt:lpstr>
      <vt:lpstr>Teori-teori biologis mengenai proses penuaan (santrock)</vt:lpstr>
      <vt:lpstr>Teori-teori biologis mengenai proses penuaan (santrock)</vt:lpstr>
      <vt:lpstr>Teori-teori biologis mengenai proses penuaan (santrock)</vt:lpstr>
      <vt:lpstr>Teori-teori biologis mengenai proses penuaan (santrock)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Psikologi usila</dc:title>
  <dc:creator>Windows User</dc:creator>
  <cp:lastModifiedBy>user</cp:lastModifiedBy>
  <cp:revision>12</cp:revision>
  <dcterms:created xsi:type="dcterms:W3CDTF">2022-02-14T11:41:36Z</dcterms:created>
  <dcterms:modified xsi:type="dcterms:W3CDTF">2026-09-29T16:04:05Z</dcterms:modified>
</cp:coreProperties>
</file>